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Shape 2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ight Yellow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phic 3" descr="Graphic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542" y="5569013"/>
            <a:ext cx="12443082" cy="132556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Headline"/>
          <p:cNvSpPr txBox="1"/>
          <p:nvPr>
            <p:ph type="title" hasCustomPrompt="1"/>
          </p:nvPr>
        </p:nvSpPr>
        <p:spPr>
          <a:xfrm>
            <a:off x="962025" y="803053"/>
            <a:ext cx="4924425" cy="132556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962025" y="2265041"/>
            <a:ext cx="1049655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8" name="Graphic 5" descr="Graphic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7800" y="-1609607"/>
            <a:ext cx="3596454" cy="35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927" y="524857"/>
            <a:ext cx="2501171" cy="62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Yellow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6"/>
          <p:cNvSpPr/>
          <p:nvPr/>
        </p:nvSpPr>
        <p:spPr>
          <a:xfrm>
            <a:off x="-1" y="0"/>
            <a:ext cx="12192003" cy="6873222"/>
          </a:xfrm>
          <a:prstGeom prst="rect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Headline"/>
          <p:cNvSpPr txBox="1"/>
          <p:nvPr>
            <p:ph type="title" hasCustomPrompt="1"/>
          </p:nvPr>
        </p:nvSpPr>
        <p:spPr>
          <a:xfrm>
            <a:off x="1171575" y="1822227"/>
            <a:ext cx="4924425" cy="132556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446" y="526984"/>
            <a:ext cx="2959533" cy="742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Yello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-1" y="0"/>
            <a:ext cx="12192003" cy="6873222"/>
          </a:xfrm>
          <a:prstGeom prst="rect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Headline"/>
          <p:cNvSpPr txBox="1"/>
          <p:nvPr>
            <p:ph type="title" hasCustomPrompt="1"/>
          </p:nvPr>
        </p:nvSpPr>
        <p:spPr>
          <a:xfrm>
            <a:off x="1171575" y="1822227"/>
            <a:ext cx="4924425" cy="132556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446" y="526984"/>
            <a:ext cx="2959533" cy="74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raphic 7" descr="Graphic 7"/>
          <p:cNvPicPr>
            <a:picLocks noChangeAspect="1"/>
          </p:cNvPicPr>
          <p:nvPr/>
        </p:nvPicPr>
        <p:blipFill>
          <a:blip r:embed="rId3">
            <a:extLst/>
          </a:blip>
          <a:srcRect l="0" t="0" r="74111" b="0"/>
          <a:stretch>
            <a:fillRect/>
          </a:stretch>
        </p:blipFill>
        <p:spPr>
          <a:xfrm>
            <a:off x="-1837547" y="4647879"/>
            <a:ext cx="4924426" cy="4775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3079" y="6353628"/>
            <a:ext cx="1641352" cy="411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raphic 4" descr="Graphic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3436" y="-3254651"/>
            <a:ext cx="6338889" cy="6338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eadline"/>
          <p:cNvSpPr txBox="1"/>
          <p:nvPr>
            <p:ph type="title" hasCustomPrompt="1"/>
          </p:nvPr>
        </p:nvSpPr>
        <p:spPr>
          <a:xfrm>
            <a:off x="5611869" y="908989"/>
            <a:ext cx="56388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70" name="Body Level One…"/>
          <p:cNvSpPr txBox="1"/>
          <p:nvPr>
            <p:ph type="body" sz="half" idx="1"/>
          </p:nvPr>
        </p:nvSpPr>
        <p:spPr>
          <a:xfrm>
            <a:off x="5611867" y="2400300"/>
            <a:ext cx="5741932" cy="377666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3079" y="6353628"/>
            <a:ext cx="1641352" cy="411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raphic 11" descr="Graphic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5414" y="-1953231"/>
            <a:ext cx="4220183" cy="422018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Oval 4"/>
          <p:cNvSpPr/>
          <p:nvPr/>
        </p:nvSpPr>
        <p:spPr>
          <a:xfrm>
            <a:off x="1213738" y="484276"/>
            <a:ext cx="133351" cy="13335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Oval 9"/>
          <p:cNvSpPr/>
          <p:nvPr/>
        </p:nvSpPr>
        <p:spPr>
          <a:xfrm>
            <a:off x="722410" y="259744"/>
            <a:ext cx="224531" cy="224531"/>
          </a:xfrm>
          <a:prstGeom prst="ellipse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u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6"/>
          <p:cNvSpPr/>
          <p:nvPr/>
        </p:nvSpPr>
        <p:spPr>
          <a:xfrm>
            <a:off x="-17132" y="0"/>
            <a:ext cx="12209133" cy="6887866"/>
          </a:xfrm>
          <a:prstGeom prst="rect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Headline"/>
          <p:cNvSpPr txBox="1"/>
          <p:nvPr>
            <p:ph type="title" hasCustomPrompt="1"/>
          </p:nvPr>
        </p:nvSpPr>
        <p:spPr>
          <a:xfrm>
            <a:off x="1538827" y="1589084"/>
            <a:ext cx="4924426" cy="132556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6865" y="567083"/>
            <a:ext cx="2959533" cy="74212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Oval 10"/>
          <p:cNvSpPr/>
          <p:nvPr/>
        </p:nvSpPr>
        <p:spPr>
          <a:xfrm>
            <a:off x="11506396" y="4497639"/>
            <a:ext cx="265469" cy="2654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Oval 11"/>
          <p:cNvSpPr/>
          <p:nvPr/>
        </p:nvSpPr>
        <p:spPr>
          <a:xfrm>
            <a:off x="1028076" y="5919890"/>
            <a:ext cx="456968" cy="456969"/>
          </a:xfrm>
          <a:prstGeom prst="ellipse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Oval 12"/>
          <p:cNvSpPr/>
          <p:nvPr/>
        </p:nvSpPr>
        <p:spPr>
          <a:xfrm>
            <a:off x="11639130" y="2146468"/>
            <a:ext cx="1071481" cy="107148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Oval 15"/>
          <p:cNvSpPr/>
          <p:nvPr/>
        </p:nvSpPr>
        <p:spPr>
          <a:xfrm>
            <a:off x="10954833" y="3479586"/>
            <a:ext cx="469903" cy="469903"/>
          </a:xfrm>
          <a:prstGeom prst="ellipse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Oval 16"/>
          <p:cNvSpPr/>
          <p:nvPr/>
        </p:nvSpPr>
        <p:spPr>
          <a:xfrm>
            <a:off x="-342278" y="6045380"/>
            <a:ext cx="1028080" cy="102808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u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6"/>
          <p:cNvSpPr/>
          <p:nvPr/>
        </p:nvSpPr>
        <p:spPr>
          <a:xfrm>
            <a:off x="-17132" y="0"/>
            <a:ext cx="12209133" cy="6887866"/>
          </a:xfrm>
          <a:prstGeom prst="rect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Headline"/>
          <p:cNvSpPr txBox="1"/>
          <p:nvPr>
            <p:ph type="title" hasCustomPrompt="1"/>
          </p:nvPr>
        </p:nvSpPr>
        <p:spPr>
          <a:xfrm>
            <a:off x="1538827" y="1589084"/>
            <a:ext cx="4924426" cy="1325564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11574668" y="642480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0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6865" y="567083"/>
            <a:ext cx="2959533" cy="742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2"/>
          <p:cNvSpPr/>
          <p:nvPr/>
        </p:nvSpPr>
        <p:spPr>
          <a:xfrm>
            <a:off x="-2" y="-1"/>
            <a:ext cx="12192003" cy="7375353"/>
          </a:xfrm>
          <a:prstGeom prst="rect">
            <a:avLst/>
          </a:prstGeom>
          <a:solidFill>
            <a:srgbClr val="FFF7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" name="Graphic 13" descr="Graphic 13"/>
          <p:cNvPicPr>
            <a:picLocks noChangeAspect="1"/>
          </p:cNvPicPr>
          <p:nvPr/>
        </p:nvPicPr>
        <p:blipFill>
          <a:blip r:embed="rId2">
            <a:extLst/>
          </a:blip>
          <a:srcRect l="0" t="0" r="72513" b="0"/>
          <a:stretch>
            <a:fillRect/>
          </a:stretch>
        </p:blipFill>
        <p:spPr>
          <a:xfrm>
            <a:off x="364815" y="826431"/>
            <a:ext cx="2145478" cy="1976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Content Placeholder 11" descr="Content Placeholder 11"/>
          <p:cNvPicPr>
            <a:picLocks noChangeAspect="1"/>
          </p:cNvPicPr>
          <p:nvPr/>
        </p:nvPicPr>
        <p:blipFill>
          <a:blip r:embed="rId3">
            <a:extLst/>
          </a:blip>
          <a:srcRect l="6583" t="11586" r="34920" b="18519"/>
          <a:stretch>
            <a:fillRect/>
          </a:stretch>
        </p:blipFill>
        <p:spPr>
          <a:xfrm>
            <a:off x="485372" y="937830"/>
            <a:ext cx="4949690" cy="482825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Oval 16"/>
          <p:cNvSpPr/>
          <p:nvPr/>
        </p:nvSpPr>
        <p:spPr>
          <a:xfrm>
            <a:off x="737532" y="5089800"/>
            <a:ext cx="374103" cy="374103"/>
          </a:xfrm>
          <a:prstGeom prst="ellipse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Oval 17"/>
          <p:cNvSpPr/>
          <p:nvPr/>
        </p:nvSpPr>
        <p:spPr>
          <a:xfrm>
            <a:off x="1274340" y="5460134"/>
            <a:ext cx="178907" cy="178907"/>
          </a:xfrm>
          <a:prstGeom prst="ellipse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Oval 15"/>
          <p:cNvSpPr/>
          <p:nvPr/>
        </p:nvSpPr>
        <p:spPr>
          <a:xfrm>
            <a:off x="679574" y="1046078"/>
            <a:ext cx="4611760" cy="461176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3665" y="1905000"/>
            <a:ext cx="4203404" cy="10540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52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ue Foo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4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Rectangle 6"/>
          <p:cNvSpPr/>
          <p:nvPr/>
        </p:nvSpPr>
        <p:spPr>
          <a:xfrm>
            <a:off x="0" y="6385736"/>
            <a:ext cx="12192000" cy="481143"/>
          </a:xfrm>
          <a:prstGeom prst="rect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lide Number Placeholder 5"/>
          <p:cNvSpPr txBox="1"/>
          <p:nvPr/>
        </p:nvSpPr>
        <p:spPr>
          <a:xfrm>
            <a:off x="9150842" y="650470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|   </a:t>
            </a:r>
          </a:p>
        </p:txBody>
      </p:sp>
      <p:pic>
        <p:nvPicPr>
          <p:cNvPr id="4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2591" y="6454359"/>
            <a:ext cx="1408264" cy="35313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ue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1"/>
          <p:cNvSpPr/>
          <p:nvPr/>
        </p:nvSpPr>
        <p:spPr>
          <a:xfrm>
            <a:off x="0" y="6376858"/>
            <a:ext cx="12192000" cy="481143"/>
          </a:xfrm>
          <a:prstGeom prst="rect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838200" y="1816747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1574668" y="6486941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ue Foo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1"/>
          <p:cNvSpPr/>
          <p:nvPr/>
        </p:nvSpPr>
        <p:spPr>
          <a:xfrm>
            <a:off x="0" y="6376858"/>
            <a:ext cx="12192000" cy="481143"/>
          </a:xfrm>
          <a:prstGeom prst="rect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66" name="Body Level One…"/>
          <p:cNvSpPr txBox="1"/>
          <p:nvPr>
            <p:ph type="body" idx="1"/>
          </p:nvPr>
        </p:nvSpPr>
        <p:spPr>
          <a:xfrm>
            <a:off x="838200" y="1816747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1574668" y="6486941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123" y="344825"/>
            <a:ext cx="2501171" cy="627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Yellow Foo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Rectangle 6"/>
          <p:cNvSpPr/>
          <p:nvPr/>
        </p:nvSpPr>
        <p:spPr>
          <a:xfrm>
            <a:off x="0" y="6376858"/>
            <a:ext cx="12192000" cy="481143"/>
          </a:xfrm>
          <a:prstGeom prst="rect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lide Number Placeholder 5"/>
          <p:cNvSpPr txBox="1"/>
          <p:nvPr/>
        </p:nvSpPr>
        <p:spPr>
          <a:xfrm>
            <a:off x="9150842" y="6486944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|   </a:t>
            </a:r>
          </a:p>
        </p:txBody>
      </p:sp>
      <p:pic>
        <p:nvPicPr>
          <p:cNvPr id="79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3191" y="6447409"/>
            <a:ext cx="1408264" cy="35313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Yellow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Rectangle 6"/>
          <p:cNvSpPr/>
          <p:nvPr/>
        </p:nvSpPr>
        <p:spPr>
          <a:xfrm>
            <a:off x="0" y="6376858"/>
            <a:ext cx="12192000" cy="481143"/>
          </a:xfrm>
          <a:prstGeom prst="rect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lide Number Placeholder 5"/>
          <p:cNvSpPr txBox="1"/>
          <p:nvPr/>
        </p:nvSpPr>
        <p:spPr>
          <a:xfrm>
            <a:off x="9150843" y="6469190"/>
            <a:ext cx="265176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|   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Yellow Foo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eadlin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Rectangle 6"/>
          <p:cNvSpPr/>
          <p:nvPr/>
        </p:nvSpPr>
        <p:spPr>
          <a:xfrm>
            <a:off x="0" y="6376858"/>
            <a:ext cx="12192000" cy="481143"/>
          </a:xfrm>
          <a:prstGeom prst="rect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Slide Number Placeholder 5"/>
          <p:cNvSpPr txBox="1"/>
          <p:nvPr/>
        </p:nvSpPr>
        <p:spPr>
          <a:xfrm>
            <a:off x="9150842" y="6469190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|   </a:t>
            </a:r>
          </a:p>
        </p:txBody>
      </p:sp>
      <p:pic>
        <p:nvPicPr>
          <p:cNvPr id="10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123" y="344825"/>
            <a:ext cx="2501171" cy="6271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ight Yello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-2" y="-1"/>
            <a:ext cx="12192003" cy="7375353"/>
          </a:xfrm>
          <a:prstGeom prst="rect">
            <a:avLst/>
          </a:prstGeom>
          <a:solidFill>
            <a:srgbClr val="FFF7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1" name="Graphic 3" descr="Graphic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540" y="6498454"/>
            <a:ext cx="12443081" cy="52822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Headline"/>
          <p:cNvSpPr txBox="1"/>
          <p:nvPr>
            <p:ph type="title" hasCustomPrompt="1"/>
          </p:nvPr>
        </p:nvSpPr>
        <p:spPr>
          <a:xfrm>
            <a:off x="962025" y="803053"/>
            <a:ext cx="4924425" cy="132556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11574668" y="6405750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4" name="Body Level One…"/>
          <p:cNvSpPr txBox="1"/>
          <p:nvPr>
            <p:ph type="body" idx="1"/>
          </p:nvPr>
        </p:nvSpPr>
        <p:spPr>
          <a:xfrm>
            <a:off x="962025" y="2265041"/>
            <a:ext cx="1049655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8135" y="6348664"/>
            <a:ext cx="1641352" cy="411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Graphic 5" descr="Graphic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1052" y="-2885541"/>
            <a:ext cx="4535047" cy="4535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Oval 12"/>
          <p:cNvSpPr/>
          <p:nvPr/>
        </p:nvSpPr>
        <p:spPr>
          <a:xfrm>
            <a:off x="11393676" y="241618"/>
            <a:ext cx="236349" cy="23634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Oval 15"/>
          <p:cNvSpPr/>
          <p:nvPr/>
        </p:nvSpPr>
        <p:spPr>
          <a:xfrm>
            <a:off x="11008311" y="708118"/>
            <a:ext cx="114155" cy="114155"/>
          </a:xfrm>
          <a:prstGeom prst="ellipse">
            <a:avLst/>
          </a:prstGeom>
          <a:solidFill>
            <a:srgbClr val="8F37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1.xml"/><Relationship Id="rId27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-2" y="-1"/>
            <a:ext cx="12192003" cy="7375353"/>
          </a:xfrm>
          <a:prstGeom prst="rect">
            <a:avLst/>
          </a:prstGeom>
          <a:solidFill>
            <a:srgbClr val="FFF7E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Graphic 19" descr="Graphic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542" y="5621371"/>
            <a:ext cx="12443082" cy="132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8166" y="573843"/>
            <a:ext cx="2598941" cy="651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phic 11" descr="Graphic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69704" y="-1224381"/>
            <a:ext cx="3596454" cy="35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tent Placeholder 11" descr="Content Placeholder 11"/>
          <p:cNvPicPr>
            <a:picLocks noChangeAspect="1"/>
          </p:cNvPicPr>
          <p:nvPr/>
        </p:nvPicPr>
        <p:blipFill>
          <a:blip r:embed="rId5">
            <a:extLst/>
          </a:blip>
          <a:srcRect l="6583" t="11586" r="34920" b="18519"/>
          <a:stretch>
            <a:fillRect/>
          </a:stretch>
        </p:blipFill>
        <p:spPr>
          <a:xfrm>
            <a:off x="352207" y="573845"/>
            <a:ext cx="4949690" cy="482825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 15"/>
          <p:cNvSpPr/>
          <p:nvPr/>
        </p:nvSpPr>
        <p:spPr>
          <a:xfrm>
            <a:off x="546410" y="682093"/>
            <a:ext cx="4611759" cy="461176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Oval 16"/>
          <p:cNvSpPr/>
          <p:nvPr/>
        </p:nvSpPr>
        <p:spPr>
          <a:xfrm>
            <a:off x="604366" y="4725816"/>
            <a:ext cx="374103" cy="374103"/>
          </a:xfrm>
          <a:prstGeom prst="ellipse">
            <a:avLst/>
          </a:prstGeom>
          <a:solidFill>
            <a:srgbClr val="386D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Oval 17"/>
          <p:cNvSpPr/>
          <p:nvPr/>
        </p:nvSpPr>
        <p:spPr>
          <a:xfrm>
            <a:off x="1141175" y="5096150"/>
            <a:ext cx="178907" cy="178907"/>
          </a:xfrm>
          <a:prstGeom prst="ellipse">
            <a:avLst/>
          </a:prstGeom>
          <a:solidFill>
            <a:srgbClr val="FBAB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TextBox 1"/>
          <p:cNvSpPr txBox="1"/>
          <p:nvPr/>
        </p:nvSpPr>
        <p:spPr>
          <a:xfrm>
            <a:off x="8097766" y="744239"/>
            <a:ext cx="35927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Together We Power Potential</a:t>
            </a:r>
          </a:p>
        </p:txBody>
      </p:sp>
      <p:sp>
        <p:nvSpPr>
          <p:cNvPr id="11" name="Straight Connector 3"/>
          <p:cNvSpPr/>
          <p:nvPr/>
        </p:nvSpPr>
        <p:spPr>
          <a:xfrm>
            <a:off x="7972148" y="682093"/>
            <a:ext cx="1" cy="443886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ovid-relief-data-ed.gov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ESSER FUNDING &amp; THE WHOLE CHILD…"/>
          <p:cNvSpPr txBox="1"/>
          <p:nvPr/>
        </p:nvSpPr>
        <p:spPr>
          <a:xfrm>
            <a:off x="5301850" y="2869165"/>
            <a:ext cx="6304717" cy="462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/>
            </a:pPr>
            <a:r>
              <a:t>ESSER FUNDING &amp; THE WHOLE CHILD</a:t>
            </a:r>
          </a:p>
          <a:p>
            <a:pPr/>
          </a:p>
          <a:p>
            <a:pPr/>
          </a:p>
          <a:p>
            <a:pPr algn="ctr"/>
            <a:r>
              <a:t>PRESENTED BY: CHRISTIAN RHODES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November 3, 2022</a:t>
            </a:r>
          </a:p>
          <a:p>
            <a:pPr algn="ctr"/>
          </a:p>
          <a:p>
            <a:pPr algn="ctr"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Questions?"/>
          <p:cNvSpPr txBox="1"/>
          <p:nvPr>
            <p:ph type="title"/>
          </p:nvPr>
        </p:nvSpPr>
        <p:spPr>
          <a:xfrm>
            <a:off x="2951380" y="2602142"/>
            <a:ext cx="4924426" cy="1325564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Me</a:t>
            </a:r>
          </a:p>
        </p:txBody>
      </p:sp>
      <p:sp>
        <p:nvSpPr>
          <p:cNvPr id="26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Former Senior Advisor to U.S. Secretary of Education Cardona</a:t>
            </a:r>
          </a:p>
          <a:p>
            <a:pPr/>
            <a:r>
              <a:t>Former Chief of Staff for the Office of Elementary and Secondary Education</a:t>
            </a:r>
          </a:p>
          <a:p>
            <a:pPr/>
            <a:r>
              <a:t>Former Chief of Staff for Prince George’s County Public Schools</a:t>
            </a:r>
          </a:p>
          <a:p>
            <a:pPr/>
            <a:r>
              <a:t>Advisors to non-profits, schools districts and ed-tech companies</a:t>
            </a:r>
          </a:p>
          <a:p>
            <a:pPr/>
            <a:r>
              <a:t>Father of two boys</a:t>
            </a:r>
          </a:p>
          <a:p>
            <a:pPr/>
            <a:r>
              <a:t>Fan of the Original Law and Order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11659425" y="6424800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“The next 20 months will determine the next 20 years in education”"/>
          <p:cNvSpPr txBox="1"/>
          <p:nvPr>
            <p:ph type="title"/>
          </p:nvPr>
        </p:nvSpPr>
        <p:spPr>
          <a:xfrm>
            <a:off x="1220939" y="1975544"/>
            <a:ext cx="9750122" cy="226358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“The next 20 months will determine the next 20 years in education”</a:t>
            </a:r>
          </a:p>
        </p:txBody>
      </p:sp>
      <p:sp>
        <p:nvSpPr>
          <p:cNvPr id="270" name="U.S. Secretary of Education…"/>
          <p:cNvSpPr txBox="1"/>
          <p:nvPr/>
        </p:nvSpPr>
        <p:spPr>
          <a:xfrm>
            <a:off x="4655254" y="5308899"/>
            <a:ext cx="3021953" cy="6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>
                <a:solidFill>
                  <a:srgbClr val="FFFFFF"/>
                </a:solidFill>
              </a:defRPr>
            </a:pPr>
            <a:r>
              <a:t>U.S. Secretary of Education</a:t>
            </a:r>
          </a:p>
          <a:p>
            <a:pPr algn="ctr">
              <a:defRPr sz="2100">
                <a:solidFill>
                  <a:srgbClr val="FFFFFF"/>
                </a:solidFill>
              </a:defRPr>
            </a:pPr>
            <a:r>
              <a:t>Dr. Miguel Cardona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etting the Sc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Setting the Scene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11659425" y="6405750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4" name="Continued personnel challen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Continued personnel challenges</a:t>
            </a:r>
          </a:p>
          <a:p>
            <a:pPr/>
            <a:r>
              <a:t>Looming fiscal cliff resulting in cautious spending</a:t>
            </a:r>
          </a:p>
          <a:p>
            <a:pPr/>
            <a:r>
              <a:t>Students/families presenting with persistent need for social, emotional and mental health supports</a:t>
            </a:r>
          </a:p>
          <a:p>
            <a:pPr/>
            <a:r>
              <a:t>Behavioral challenges persistent in classrooms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etting the Sc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Setting the Scene</a:t>
            </a: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xfrm>
            <a:off x="11659425" y="6405750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8" name="Continued focus on academic recove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Continued focus on academic recovery</a:t>
            </a:r>
          </a:p>
          <a:p>
            <a:pPr/>
            <a:r>
              <a:t>Focus on supplemental students supports (i.e:tutoring)</a:t>
            </a:r>
          </a:p>
          <a:p>
            <a:pPr/>
            <a:r>
              <a:t>Tension between infusion of technology and traditional teaching and learning</a:t>
            </a:r>
          </a:p>
          <a:p>
            <a:pPr/>
            <a:r>
              <a:t>Focus on evidence &amp; "high quality”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ESSER FU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ESSER FUNDING</a:t>
            </a:r>
          </a:p>
        </p:txBody>
      </p:sp>
      <p:sp>
        <p:nvSpPr>
          <p:cNvPr id="281" name="Coronavirus Aid, Relief, and Economic Security Act (CARES AC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t>Coronavirus Aid, Relief, and Economic Security Act (CARES ACT)</a:t>
            </a:r>
          </a:p>
          <a:p>
            <a:pPr lvl="1" marL="685800" indent="-228600"/>
            <a:r>
              <a:t>$13 Billion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Coronavirus Response and Relief Supplemental Appropriations Act (CRRSA)</a:t>
            </a:r>
          </a:p>
          <a:p>
            <a:pPr lvl="1" marL="685800" indent="-228600"/>
            <a:r>
              <a:t>$54 Billion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American Rescue Plan (ARP)</a:t>
            </a:r>
          </a:p>
          <a:p>
            <a:pPr lvl="1" marL="685800" indent="-228600"/>
            <a:r>
              <a:t>$122 Billion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ESSER FU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ESSER FUNDING</a:t>
            </a:r>
          </a:p>
        </p:txBody>
      </p:sp>
      <p:sp>
        <p:nvSpPr>
          <p:cNvPr id="284" name="States submit general spending data to Department of Education on a quarterly ba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States submit general spending data to Department of Education on a quarterly basis</a:t>
            </a:r>
          </a:p>
          <a:p>
            <a:pPr/>
            <a:r>
              <a:t>As of October 2022, state and local agencies have spent about:</a:t>
            </a:r>
          </a:p>
          <a:p>
            <a:pPr lvl="1" marL="685800" indent="-228600"/>
            <a:r>
              <a:t>95% of ESSER I</a:t>
            </a:r>
          </a:p>
          <a:p>
            <a:pPr lvl="1" marL="685800" indent="-228600"/>
            <a:r>
              <a:t>58% of ESSER II</a:t>
            </a:r>
          </a:p>
          <a:p>
            <a:pPr lvl="1" marL="685800" indent="-228600"/>
            <a:r>
              <a:t>16% of ESSER III</a:t>
            </a:r>
          </a:p>
        </p:txBody>
      </p:sp>
      <p:sp>
        <p:nvSpPr>
          <p:cNvPr id="285" name="Source: https//covid-relief-data-ed.gov (October 2022)"/>
          <p:cNvSpPr txBox="1"/>
          <p:nvPr/>
        </p:nvSpPr>
        <p:spPr>
          <a:xfrm>
            <a:off x="1075645" y="5975493"/>
            <a:ext cx="3758833" cy="25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/>
            </a:pPr>
            <a:r>
              <a:t>Source: https//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covid-relief-data-ed.gov</a:t>
            </a:r>
            <a:r>
              <a:t> (October 2022)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New Priorities"/>
          <p:cNvSpPr txBox="1"/>
          <p:nvPr>
            <p:ph type="title"/>
          </p:nvPr>
        </p:nvSpPr>
        <p:spPr>
          <a:xfrm>
            <a:off x="151686" y="462376"/>
            <a:ext cx="4924426" cy="1325564"/>
          </a:xfrm>
          <a:prstGeom prst="rect">
            <a:avLst/>
          </a:prstGeom>
        </p:spPr>
        <p:txBody>
          <a:bodyPr/>
          <a:lstStyle>
            <a:lvl1pPr algn="ctr">
              <a:defRPr sz="5700"/>
            </a:lvl1pPr>
          </a:lstStyle>
          <a:p>
            <a:pPr/>
            <a:r>
              <a:t>New Priorities</a:t>
            </a:r>
          </a:p>
        </p:txBody>
      </p:sp>
      <p:sp>
        <p:nvSpPr>
          <p:cNvPr id="288" name="The pandemic experience and investment of ESSER funds have reshaped the educational landscape…"/>
          <p:cNvSpPr txBox="1"/>
          <p:nvPr/>
        </p:nvSpPr>
        <p:spPr>
          <a:xfrm>
            <a:off x="229071" y="2215904"/>
            <a:ext cx="11573439" cy="3279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buSzPct val="100000"/>
              <a:buChar char="•"/>
              <a:defRPr sz="2200"/>
            </a:pPr>
            <a:r>
              <a:t>The pandemic experience and investment of ESSER funds have reshaped the educational landscape </a:t>
            </a:r>
          </a:p>
          <a:p>
            <a:pPr marL="180473" indent="-180473">
              <a:buSzPct val="100000"/>
              <a:buChar char="•"/>
              <a:defRPr sz="2200"/>
            </a:pPr>
            <a:r>
              <a:t>The policy orientation of the Department of Education is focused on improving:</a:t>
            </a:r>
          </a:p>
          <a:p>
            <a:pPr lvl="1" marL="561473" indent="-180473">
              <a:buSzPct val="100000"/>
              <a:buChar char="•"/>
              <a:defRPr sz="2200"/>
            </a:pPr>
            <a:r>
              <a:t>Evidence based programs</a:t>
            </a:r>
          </a:p>
          <a:p>
            <a:pPr lvl="1" marL="561473" indent="-180473">
              <a:buSzPct val="100000"/>
              <a:buChar char="•"/>
              <a:defRPr sz="2200"/>
            </a:pPr>
            <a:r>
              <a:t>Improving social, emotional and mental health supports for students, families and educators</a:t>
            </a:r>
          </a:p>
          <a:p>
            <a:pPr lvl="1" marL="561473" indent="-180473">
              <a:buSzPct val="100000"/>
              <a:buChar char="•"/>
              <a:defRPr sz="2200"/>
            </a:pPr>
            <a:r>
              <a:t>Improving family and parent engagement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Best Pract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Practices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11659425" y="6405750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2" name="Embedding whole child supports throughout the school d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Embedding whole child supports throughout the school day</a:t>
            </a:r>
          </a:p>
          <a:p>
            <a:pPr/>
            <a:r>
              <a:t>Scaling training to more than specialists:</a:t>
            </a:r>
          </a:p>
          <a:p>
            <a:pPr lvl="1" marL="685800" indent="-228600"/>
            <a:r>
              <a:t>Teachers</a:t>
            </a:r>
          </a:p>
          <a:p>
            <a:pPr lvl="1" marL="685800" indent="-228600"/>
            <a:r>
              <a:t>Bus Drivers</a:t>
            </a:r>
          </a:p>
          <a:p>
            <a:pPr lvl="1" marL="685800" indent="-228600"/>
            <a:r>
              <a:t>School Security Personnel</a:t>
            </a:r>
          </a:p>
          <a:p>
            <a:pPr/>
            <a:r>
              <a:t>Leveraging current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