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633" r:id="rId2"/>
    <p:sldId id="648" r:id="rId3"/>
    <p:sldId id="651" r:id="rId4"/>
    <p:sldId id="656" r:id="rId5"/>
    <p:sldId id="441" r:id="rId6"/>
    <p:sldId id="660" r:id="rId7"/>
    <p:sldId id="442" r:id="rId8"/>
    <p:sldId id="665" r:id="rId9"/>
    <p:sldId id="454" r:id="rId10"/>
    <p:sldId id="669" r:id="rId11"/>
    <p:sldId id="645" r:id="rId12"/>
    <p:sldId id="659" r:id="rId13"/>
    <p:sldId id="456" r:id="rId14"/>
    <p:sldId id="423" r:id="rId15"/>
    <p:sldId id="644" r:id="rId16"/>
    <p:sldId id="661" r:id="rId17"/>
    <p:sldId id="662" r:id="rId18"/>
    <p:sldId id="671" r:id="rId19"/>
    <p:sldId id="670" r:id="rId20"/>
    <p:sldId id="45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25346D-DF34-EA50-D24E-363CB470CDDB}" name="Courtney Monastra" initials="CM" userId="S::courtney.monastra@rethinked.com::e4bc7aa3-21c9-44f5-9aea-ffcfedf6d1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CCFF"/>
    <a:srgbClr val="FFF7EA"/>
    <a:srgbClr val="EDD7FC"/>
    <a:srgbClr val="FF6600"/>
    <a:srgbClr val="C0F0E4"/>
    <a:srgbClr val="FFE8A4"/>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2FB795-5756-4AB4-A19A-06FA75E03EF9}" v="1" dt="2023-02-22T20:19:36.063"/>
    <p1510:client id="{1A271ACF-768E-2FDB-5CE0-7C587AB3E0A2}" v="2" dt="2023-03-17T13:34:43.381"/>
    <p1510:client id="{1CD2DE19-E586-A11F-2EEB-25BE85E962BD}" v="8" dt="2023-02-28T13:47:39.189"/>
    <p1510:client id="{224B94DB-78AC-EBCF-49AD-C2713242EF10}" v="24" dt="2023-02-22T19:15:26.103"/>
    <p1510:client id="{40F50951-EB0F-F8A5-AEE0-467CABB61CD3}" v="2" dt="2023-03-27T17:23:14.836"/>
    <p1510:client id="{488146A0-550F-A3AC-E9A4-3AA8E648E996}" v="4" dt="2023-03-10T18:43:41.646"/>
    <p1510:client id="{76381973-4751-0D0B-A798-BE5F97871D03}" v="38" dt="2023-03-14T21:10:58.019"/>
    <p1510:client id="{ABD86EC8-22F4-CAAA-F204-8492F6F390AE}" v="238" dt="2023-02-22T15:00:12.887"/>
    <p1510:client id="{E1E9A14A-74B4-A21A-7845-53D2B7F23796}" v="10" dt="2023-02-22T19:54:58.218"/>
    <p1510:client id="{EC4F58C4-93FC-0DC0-345F-A91658EDB560}" v="4" dt="2023-02-28T16:58:15.1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43632-B448-4687-B041-D39ED6FF0E9D}" type="datetimeFigureOut">
              <a:rPr lang="en-US" smtClean="0"/>
              <a:t>3/30/2023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F305F-2286-40EE-B120-7FF40D4FC46C}" type="slidenum">
              <a:rPr lang="en-US" smtClean="0"/>
              <a:t>‹#›</a:t>
            </a:fld>
            <a:endParaRPr lang="en-US"/>
          </a:p>
        </p:txBody>
      </p:sp>
    </p:spTree>
    <p:extLst>
      <p:ext uri="{BB962C8B-B14F-4D97-AF65-F5344CB8AC3E}">
        <p14:creationId xmlns:p14="http://schemas.microsoft.com/office/powerpoint/2010/main" val="219790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defTabSz="971029">
              <a:defRPr/>
            </a:pPr>
            <a:fld id="{229B5AB8-8CDB-4919-8646-8FBA2FE24D58}" type="slidenum">
              <a:rPr lang="en-US">
                <a:solidFill>
                  <a:prstClr val="black"/>
                </a:solidFill>
                <a:latin typeface="Calibri" panose="020F0502020204030204"/>
              </a:rPr>
              <a:pPr defTabSz="971029">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271730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Open Sans"/>
                <a:ea typeface="Open Sans"/>
                <a:cs typeface="Open Sans"/>
              </a:rPr>
              <a:t>Academic Curriculum</a:t>
            </a:r>
          </a:p>
          <a:p>
            <a:r>
              <a:rPr lang="en-US" sz="1200">
                <a:latin typeface="Open Sans"/>
                <a:ea typeface="Open Sans"/>
                <a:cs typeface="Open Sans"/>
              </a:rPr>
              <a:t>Structured K-12 courses that provide tiered academic instruction aligned to standards. Organized by learning strands and standards to easily provide intervention and enrichment for diverse student instruction.</a:t>
            </a:r>
            <a:endParaRPr lang="en-US">
              <a:cs typeface="Calibri"/>
            </a:endParaRPr>
          </a:p>
          <a:p>
            <a:endParaRPr lang="en-US" sz="1200">
              <a:latin typeface="Open Sans"/>
              <a:ea typeface="Open Sans"/>
              <a:cs typeface="Open Sans"/>
            </a:endParaRPr>
          </a:p>
          <a:p>
            <a:r>
              <a:rPr lang="en-US" sz="1200" b="1">
                <a:latin typeface="Open Sans"/>
                <a:ea typeface="Open Sans"/>
                <a:cs typeface="Open Sans"/>
              </a:rPr>
              <a:t>Special Education Skills Suite</a:t>
            </a:r>
          </a:p>
          <a:p>
            <a:r>
              <a:rPr lang="en-US" sz="1200">
                <a:latin typeface="Open Sans"/>
                <a:ea typeface="Open Sans"/>
                <a:cs typeface="Open Sans"/>
              </a:rPr>
              <a:t>Comprehensive suite dedicated to teaching &amp; generalizing skills needed for functional daily living from kindergarten through transition.</a:t>
            </a:r>
          </a:p>
          <a:p>
            <a:r>
              <a:rPr lang="en-US" sz="1200" i="1">
                <a:latin typeface="Open Sans"/>
                <a:ea typeface="Open Sans"/>
                <a:cs typeface="Open Sans"/>
              </a:rPr>
              <a:t>(Fall 2023)</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229B5AB8-8CDB-4919-8646-8FBA2FE24D58}" type="slidenum">
              <a:rPr lang="en-US" smtClean="0"/>
              <a:t>10</a:t>
            </a:fld>
            <a:endParaRPr lang="en-US"/>
          </a:p>
        </p:txBody>
      </p:sp>
    </p:spTree>
    <p:extLst>
      <p:ext uri="{BB962C8B-B14F-4D97-AF65-F5344CB8AC3E}">
        <p14:creationId xmlns:p14="http://schemas.microsoft.com/office/powerpoint/2010/main" val="3710387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 &amp; Post Topic Assessments let teachers check for prior knowledge and skill mastery. </a:t>
            </a:r>
            <a:r>
              <a:rPr lang="en-US" sz="1200" b="1"/>
              <a:t>(simple 10 question assessments to baseline and show progress)</a:t>
            </a:r>
          </a:p>
          <a:p>
            <a:endParaRPr lang="en-US"/>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Unit summative assessments check skill generalization with different depths of knowledge. </a:t>
            </a:r>
            <a:r>
              <a:rPr lang="en-US" sz="1200" b="1"/>
              <a:t>(more summative at the end of multiple topics)</a:t>
            </a:r>
          </a:p>
          <a:p>
            <a:endParaRPr lang="en-US"/>
          </a:p>
          <a:p>
            <a:endParaRPr lang="en-US">
              <a:ea typeface="Calibri"/>
              <a:cs typeface="Calibri"/>
            </a:endParaRPr>
          </a:p>
          <a:p>
            <a:r>
              <a:rPr lang="en-US"/>
              <a:t>All lessons track formative data.</a:t>
            </a:r>
          </a:p>
          <a:p>
            <a:endParaRPr lang="en-US"/>
          </a:p>
          <a:p>
            <a:endParaRPr lang="en-US"/>
          </a:p>
        </p:txBody>
      </p:sp>
      <p:sp>
        <p:nvSpPr>
          <p:cNvPr id="4" name="Slide Number Placeholder 3"/>
          <p:cNvSpPr>
            <a:spLocks noGrp="1"/>
          </p:cNvSpPr>
          <p:nvPr>
            <p:ph type="sldNum" sz="quarter" idx="5"/>
          </p:nvPr>
        </p:nvSpPr>
        <p:spPr/>
        <p:txBody>
          <a:bodyPr/>
          <a:lstStyle/>
          <a:p>
            <a:fld id="{229B5AB8-8CDB-4919-8646-8FBA2FE24D58}" type="slidenum">
              <a:rPr lang="en-US" smtClean="0"/>
              <a:t>11</a:t>
            </a:fld>
            <a:endParaRPr lang="en-US"/>
          </a:p>
        </p:txBody>
      </p:sp>
    </p:spTree>
    <p:extLst>
      <p:ext uri="{BB962C8B-B14F-4D97-AF65-F5344CB8AC3E}">
        <p14:creationId xmlns:p14="http://schemas.microsoft.com/office/powerpoint/2010/main" val="3065530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UDL</a:t>
            </a:r>
          </a:p>
          <a:p>
            <a:r>
              <a:rPr lang="en-US"/>
              <a:t> </a:t>
            </a:r>
          </a:p>
          <a:p>
            <a:r>
              <a:rPr lang="en-US"/>
              <a:t>Endless opportunities on how to both teach as well as have a student demonstrate what they know!</a:t>
            </a:r>
          </a:p>
          <a:p>
            <a:endParaRPr lang="en-US"/>
          </a:p>
          <a:p>
            <a:r>
              <a:rPr lang="en-US"/>
              <a:t>Mix and match templates or</a:t>
            </a:r>
            <a:r>
              <a:rPr lang="en-US" b="1"/>
              <a:t> edit </a:t>
            </a:r>
            <a:r>
              <a:rPr lang="en-US"/>
              <a:t>or</a:t>
            </a:r>
            <a:r>
              <a:rPr lang="en-US" b="1"/>
              <a:t> author </a:t>
            </a:r>
            <a:r>
              <a:rPr lang="en-US"/>
              <a:t>content to create lessons supporting diverse goals and objectives!</a:t>
            </a:r>
          </a:p>
          <a:p>
            <a:endParaRPr lang="en-US"/>
          </a:p>
          <a:p>
            <a:r>
              <a:rPr lang="en-US"/>
              <a:t>Custom student response can be short answer, essay, drawing, etc.  Truly endless opportunities</a:t>
            </a:r>
          </a:p>
        </p:txBody>
      </p:sp>
      <p:sp>
        <p:nvSpPr>
          <p:cNvPr id="4" name="Slide Number Placeholder 3"/>
          <p:cNvSpPr>
            <a:spLocks noGrp="1"/>
          </p:cNvSpPr>
          <p:nvPr>
            <p:ph type="sldNum" sz="quarter" idx="5"/>
          </p:nvPr>
        </p:nvSpPr>
        <p:spPr/>
        <p:txBody>
          <a:bodyPr/>
          <a:lstStyle/>
          <a:p>
            <a:fld id="{794F305F-2286-40EE-B120-7FF40D4FC46C}" type="slidenum">
              <a:rPr lang="en-US" smtClean="0"/>
              <a:t>12</a:t>
            </a:fld>
            <a:endParaRPr lang="en-US"/>
          </a:p>
        </p:txBody>
      </p:sp>
    </p:spTree>
    <p:extLst>
      <p:ext uri="{BB962C8B-B14F-4D97-AF65-F5344CB8AC3E}">
        <p14:creationId xmlns:p14="http://schemas.microsoft.com/office/powerpoint/2010/main" val="88235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t>Differentiator between us and competition</a:t>
            </a:r>
            <a:r>
              <a:rPr lang="en-US"/>
              <a:t>… automatic data collection</a:t>
            </a:r>
          </a:p>
          <a:p>
            <a:pPr marL="0" indent="0">
              <a:buFont typeface="Arial"/>
              <a:buNone/>
            </a:pPr>
            <a:r>
              <a:rPr lang="en-US" sz="1200">
                <a:latin typeface="Open Sans"/>
                <a:ea typeface="Open Sans Light"/>
                <a:cs typeface="Calibri"/>
              </a:rPr>
              <a:t>Set goal mastery to match IEP criteria</a:t>
            </a:r>
          </a:p>
          <a:p>
            <a:pPr marL="0" indent="0">
              <a:buFont typeface="Arial"/>
              <a:buNone/>
            </a:pPr>
            <a:r>
              <a:rPr lang="en-US" sz="1200">
                <a:latin typeface="Open Sans"/>
                <a:ea typeface="Open Sans Light"/>
                <a:cs typeface="Calibri"/>
              </a:rPr>
              <a:t>Teacher notifications for goal mastery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Open Sans"/>
                <a:ea typeface="Open Sans Light"/>
                <a:cs typeface="Calibri"/>
              </a:rPr>
              <a:t>Dashboard with easy to view progress</a:t>
            </a:r>
          </a:p>
          <a:p>
            <a:endParaRPr lang="en-US"/>
          </a:p>
          <a:p>
            <a:r>
              <a:rPr lang="en-US"/>
              <a:t>Observation checklists will be new for Fall 2023… being released with the SPED Skills Suite</a:t>
            </a:r>
          </a:p>
        </p:txBody>
      </p:sp>
      <p:sp>
        <p:nvSpPr>
          <p:cNvPr id="4" name="Slide Number Placeholder 3"/>
          <p:cNvSpPr>
            <a:spLocks noGrp="1"/>
          </p:cNvSpPr>
          <p:nvPr>
            <p:ph type="sldNum" sz="quarter" idx="5"/>
          </p:nvPr>
        </p:nvSpPr>
        <p:spPr/>
        <p:txBody>
          <a:bodyPr/>
          <a:lstStyle/>
          <a:p>
            <a:fld id="{229B5AB8-8CDB-4919-8646-8FBA2FE24D58}" type="slidenum">
              <a:rPr lang="en-US" smtClean="0"/>
              <a:t>13</a:t>
            </a:fld>
            <a:endParaRPr lang="en-US"/>
          </a:p>
        </p:txBody>
      </p:sp>
    </p:spTree>
    <p:extLst>
      <p:ext uri="{BB962C8B-B14F-4D97-AF65-F5344CB8AC3E}">
        <p14:creationId xmlns:p14="http://schemas.microsoft.com/office/powerpoint/2010/main" val="3658572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Open Sans Light"/>
                <a:ea typeface="Open Sans Light"/>
                <a:cs typeface="Open Sans Light"/>
              </a:rPr>
              <a:t>Resources Fostering Student Growth and Independence</a:t>
            </a:r>
          </a:p>
          <a:p>
            <a:endParaRPr lang="en-US">
              <a:latin typeface="Open Sans Light"/>
              <a:ea typeface="Open Sans Light"/>
              <a:cs typeface="Open Sans Light"/>
            </a:endParaRPr>
          </a:p>
          <a:p>
            <a:r>
              <a:rPr lang="en-US" b="1">
                <a:latin typeface="Open Sans Light"/>
                <a:ea typeface="Open Sans Light"/>
                <a:cs typeface="Open Sans Light"/>
              </a:rPr>
              <a:t>We recognize our students with IEPs have a diverse set of goals and objectives, and skill needed to communicate, navigate, and grow into independent adults. Our new skills suite provides a brand new way to introduce, practice and generalize real-world skills in and out of the classroom. What is different? We provide structured resources (aligned to standards), unit guides, lesson plans and a set of activities that makes planning and implementation easy. This includes NEW observational assessments to check, monitor, and expand skills in communication, daily living, and the transition into the real world. Each topic includes pre/post assessments, interactive online lessons, and offline leveled activities for a truly hands on experience.</a:t>
            </a:r>
            <a:endParaRPr lang="en-US">
              <a:cs typeface="Calibri"/>
            </a:endParaRPr>
          </a:p>
        </p:txBody>
      </p:sp>
      <p:sp>
        <p:nvSpPr>
          <p:cNvPr id="4" name="Slide Number Placeholder 3"/>
          <p:cNvSpPr>
            <a:spLocks noGrp="1"/>
          </p:cNvSpPr>
          <p:nvPr>
            <p:ph type="sldNum" sz="quarter" idx="5"/>
          </p:nvPr>
        </p:nvSpPr>
        <p:spPr/>
        <p:txBody>
          <a:bodyPr/>
          <a:lstStyle/>
          <a:p>
            <a:fld id="{794F305F-2286-40EE-B120-7FF40D4FC46C}" type="slidenum">
              <a:rPr lang="en-US" smtClean="0"/>
              <a:t>14</a:t>
            </a:fld>
            <a:endParaRPr lang="en-US"/>
          </a:p>
        </p:txBody>
      </p:sp>
    </p:spTree>
    <p:extLst>
      <p:ext uri="{BB962C8B-B14F-4D97-AF65-F5344CB8AC3E}">
        <p14:creationId xmlns:p14="http://schemas.microsoft.com/office/powerpoint/2010/main" val="3328684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Open Sans"/>
                <a:ea typeface="Open Sans"/>
                <a:cs typeface="Open Sans"/>
              </a:rPr>
              <a:t>Dedicated to moving students towards their highest level of independence at home, school, and community.  </a:t>
            </a:r>
          </a:p>
          <a:p>
            <a:endParaRPr lang="en-US"/>
          </a:p>
          <a:p>
            <a:r>
              <a:rPr lang="en-US" b="1">
                <a:latin typeface="Open Sans"/>
                <a:ea typeface="Open Sans"/>
                <a:cs typeface="Open Sans"/>
              </a:rPr>
              <a:t>Ex: Independent Living</a:t>
            </a:r>
          </a:p>
          <a:p>
            <a:r>
              <a:rPr lang="en-US">
                <a:latin typeface="Open Sans"/>
                <a:ea typeface="Open Sans"/>
                <a:cs typeface="Open Sans"/>
              </a:rPr>
              <a:t>K-2:   About Me</a:t>
            </a:r>
            <a:endParaRPr lang="en-US">
              <a:latin typeface="Calibri"/>
              <a:ea typeface="Open Sans"/>
              <a:cs typeface="Calibri"/>
            </a:endParaRPr>
          </a:p>
          <a:p>
            <a:r>
              <a:rPr lang="en-US">
                <a:latin typeface="Open Sans"/>
                <a:ea typeface="Open Sans"/>
                <a:cs typeface="Open Sans"/>
              </a:rPr>
              <a:t>3-5:   Giving Information</a:t>
            </a:r>
            <a:endParaRPr lang="en-US">
              <a:latin typeface="Calibri"/>
              <a:ea typeface="Open Sans"/>
              <a:cs typeface="Calibri"/>
            </a:endParaRPr>
          </a:p>
          <a:p>
            <a:r>
              <a:rPr lang="en-US">
                <a:latin typeface="Open Sans"/>
                <a:ea typeface="Open Sans"/>
                <a:cs typeface="Open Sans"/>
              </a:rPr>
              <a:t>6-8:   Personal Information</a:t>
            </a:r>
            <a:endParaRPr lang="en-US"/>
          </a:p>
          <a:p>
            <a:r>
              <a:rPr lang="en-US">
                <a:latin typeface="Open Sans"/>
                <a:ea typeface="Open Sans"/>
                <a:cs typeface="Open Sans"/>
              </a:rPr>
              <a:t>9-12: Oversharing</a:t>
            </a:r>
            <a:endParaRPr lang="en-US"/>
          </a:p>
          <a:p>
            <a:endParaRPr lang="en-US">
              <a:latin typeface="Calibri"/>
              <a:ea typeface="Open Sans"/>
              <a:cs typeface="Calibri"/>
            </a:endParaRPr>
          </a:p>
        </p:txBody>
      </p:sp>
      <p:sp>
        <p:nvSpPr>
          <p:cNvPr id="4" name="Slide Number Placeholder 3"/>
          <p:cNvSpPr>
            <a:spLocks noGrp="1"/>
          </p:cNvSpPr>
          <p:nvPr>
            <p:ph type="sldNum" sz="quarter" idx="5"/>
          </p:nvPr>
        </p:nvSpPr>
        <p:spPr/>
        <p:txBody>
          <a:bodyPr/>
          <a:lstStyle/>
          <a:p>
            <a:fld id="{794F305F-2286-40EE-B120-7FF40D4FC46C}" type="slidenum">
              <a:rPr lang="en-US" smtClean="0"/>
              <a:t>15</a:t>
            </a:fld>
            <a:endParaRPr lang="en-US"/>
          </a:p>
        </p:txBody>
      </p:sp>
    </p:spTree>
    <p:extLst>
      <p:ext uri="{BB962C8B-B14F-4D97-AF65-F5344CB8AC3E}">
        <p14:creationId xmlns:p14="http://schemas.microsoft.com/office/powerpoint/2010/main" val="418314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Open Sans"/>
                <a:cs typeface="Segoe UI"/>
              </a:rPr>
              <a:t>Promotes </a:t>
            </a:r>
            <a:r>
              <a:rPr lang="en-US" sz="1200" b="1">
                <a:latin typeface="Open Sans"/>
                <a:ea typeface="Open Sans"/>
                <a:cs typeface="Segoe UI"/>
              </a:rPr>
              <a:t>positive socialization, communication and interpersonal skills </a:t>
            </a:r>
            <a:r>
              <a:rPr lang="en-US" sz="1200" b="1">
                <a:latin typeface="Open Sans"/>
                <a:ea typeface="+mn-lt"/>
                <a:cs typeface="+mn-lt"/>
              </a:rPr>
              <a:t>in and out of the classroom.</a:t>
            </a:r>
            <a:r>
              <a:rPr lang="en-US" sz="1200" b="1">
                <a:latin typeface="Open Sans"/>
                <a:cs typeface="Segoe UI"/>
              </a:rPr>
              <a:t>​</a:t>
            </a:r>
            <a:endParaRPr lang="en-US" sz="1200" b="1">
              <a:latin typeface="Open Sans"/>
              <a:ea typeface="Open Sans"/>
              <a:cs typeface="Segoe UI"/>
            </a:endParaRPr>
          </a:p>
          <a:p>
            <a:endParaRPr lang="en-US"/>
          </a:p>
          <a:p>
            <a:r>
              <a:rPr lang="en-US" sz="1200" b="1">
                <a:latin typeface="Open Sans"/>
                <a:cs typeface="Segoe UI"/>
              </a:rPr>
              <a:t>Ex: Social Awareness</a:t>
            </a:r>
            <a:endParaRPr lang="en-US" sz="1200">
              <a:latin typeface="Open Sans"/>
              <a:ea typeface="Open Sans"/>
              <a:cs typeface="Segoe UI"/>
            </a:endParaRPr>
          </a:p>
          <a:p>
            <a:r>
              <a:rPr lang="en-US" sz="1200">
                <a:latin typeface="Open Sans"/>
                <a:cs typeface="Segoe UI"/>
              </a:rPr>
              <a:t>K-2:   Sharing Feelings</a:t>
            </a:r>
            <a:endParaRPr lang="en-US" sz="1200">
              <a:latin typeface="Open Sans"/>
              <a:ea typeface="Open Sans"/>
              <a:cs typeface="Segoe UI"/>
            </a:endParaRPr>
          </a:p>
          <a:p>
            <a:r>
              <a:rPr lang="en-US" sz="1200">
                <a:latin typeface="Open Sans"/>
                <a:cs typeface="Segoe UI"/>
              </a:rPr>
              <a:t>3-5:   Togetherness</a:t>
            </a:r>
            <a:endParaRPr lang="en-US" sz="1200">
              <a:latin typeface="Open Sans"/>
              <a:ea typeface="Open Sans"/>
              <a:cs typeface="Segoe UI"/>
            </a:endParaRPr>
          </a:p>
          <a:p>
            <a:r>
              <a:rPr lang="en-US" sz="1200">
                <a:latin typeface="Open Sans"/>
                <a:cs typeface="Segoe UI"/>
              </a:rPr>
              <a:t>6-8:   Social Belonging</a:t>
            </a:r>
            <a:endParaRPr lang="en-US" sz="1200">
              <a:latin typeface="Open Sans"/>
              <a:ea typeface="Open Sans"/>
              <a:cs typeface="Segoe UI"/>
            </a:endParaRPr>
          </a:p>
          <a:p>
            <a:r>
              <a:rPr lang="en-US" sz="1200">
                <a:latin typeface="Open Sans"/>
                <a:cs typeface="Segoe UI"/>
              </a:rPr>
              <a:t>9-12: Empathy</a:t>
            </a:r>
            <a:endParaRPr lang="en-US" sz="1200">
              <a:latin typeface="Open Sans"/>
              <a:ea typeface="Open Sans"/>
              <a:cs typeface="Segoe UI"/>
            </a:endParaRPr>
          </a:p>
          <a:p>
            <a:r>
              <a:rPr lang="en-US" sz="1200">
                <a:latin typeface="Open Sans"/>
                <a:cs typeface="Segoe UI"/>
              </a:rPr>
              <a:t>​</a:t>
            </a:r>
            <a:endParaRPr lang="en-US" sz="1200">
              <a:latin typeface="Open Sans"/>
              <a:ea typeface="Open Sans"/>
              <a:cs typeface="Segoe UI"/>
            </a:endParaRPr>
          </a:p>
          <a:p>
            <a:r>
              <a:rPr lang="en-US" err="1"/>
              <a:t>ervations</a:t>
            </a:r>
            <a:r>
              <a:rPr lang="en-US"/>
              <a:t> within the data and reporting suite in Vizzle.</a:t>
            </a:r>
          </a:p>
        </p:txBody>
      </p:sp>
      <p:sp>
        <p:nvSpPr>
          <p:cNvPr id="4" name="Slide Number Placeholder 3"/>
          <p:cNvSpPr>
            <a:spLocks noGrp="1"/>
          </p:cNvSpPr>
          <p:nvPr>
            <p:ph type="sldNum" sz="quarter" idx="5"/>
          </p:nvPr>
        </p:nvSpPr>
        <p:spPr/>
        <p:txBody>
          <a:bodyPr/>
          <a:lstStyle/>
          <a:p>
            <a:fld id="{794F305F-2286-40EE-B120-7FF40D4FC46C}" type="slidenum">
              <a:rPr lang="en-US" smtClean="0"/>
              <a:t>16</a:t>
            </a:fld>
            <a:endParaRPr lang="en-US"/>
          </a:p>
        </p:txBody>
      </p:sp>
    </p:spTree>
    <p:extLst>
      <p:ext uri="{BB962C8B-B14F-4D97-AF65-F5344CB8AC3E}">
        <p14:creationId xmlns:p14="http://schemas.microsoft.com/office/powerpoint/2010/main" val="2850018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Open Sans"/>
                <a:ea typeface="+mn-lt"/>
                <a:cs typeface="+mn-lt"/>
              </a:rPr>
              <a:t>Focus on career readiness as students plan for the transition from school to work, trade school, college, and other post-secondary options.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Open Sans"/>
                <a:cs typeface="Segoe UI"/>
              </a:rPr>
              <a:t>Transition and Vocational </a:t>
            </a:r>
            <a:r>
              <a:rPr lang="en-US" sz="1200">
                <a:latin typeface="Open Sans"/>
                <a:cs typeface="Segoe UI"/>
              </a:rPr>
              <a:t>units provide supports as students start transition planning at age 14.  ​</a:t>
            </a:r>
            <a:endParaRPr lang="en-US" sz="1200">
              <a:latin typeface="Open Sans"/>
              <a:ea typeface="Open Sans"/>
              <a:cs typeface="Segoe UI"/>
            </a:endParaRPr>
          </a:p>
          <a:p>
            <a:endParaRPr lang="en-US" sz="1200" b="1">
              <a:latin typeface="Open Sans"/>
              <a:cs typeface="Segoe UI"/>
            </a:endParaRPr>
          </a:p>
          <a:p>
            <a:r>
              <a:rPr lang="en-US" sz="1200" b="1">
                <a:latin typeface="Open Sans"/>
                <a:cs typeface="Segoe UI"/>
              </a:rPr>
              <a:t>Ex: Job Seeking Skills</a:t>
            </a:r>
          </a:p>
          <a:p>
            <a:r>
              <a:rPr lang="en-US" sz="1200">
                <a:latin typeface="Open Sans"/>
                <a:ea typeface="Open Sans"/>
                <a:cs typeface="Segoe UI"/>
              </a:rPr>
              <a:t>Interests and Skills</a:t>
            </a:r>
          </a:p>
          <a:p>
            <a:r>
              <a:rPr lang="en-US" sz="1200">
                <a:latin typeface="Open Sans"/>
                <a:ea typeface="Open Sans"/>
                <a:cs typeface="Segoe UI"/>
              </a:rPr>
              <a:t>Applying for jobs</a:t>
            </a:r>
          </a:p>
          <a:p>
            <a:r>
              <a:rPr lang="en-US" sz="1200">
                <a:latin typeface="Open Sans"/>
                <a:ea typeface="Open Sans"/>
                <a:cs typeface="Segoe UI"/>
              </a:rPr>
              <a:t>Resumes</a:t>
            </a:r>
          </a:p>
          <a:p>
            <a:r>
              <a:rPr lang="en-US" sz="1200">
                <a:latin typeface="Open Sans"/>
                <a:ea typeface="Open Sans"/>
                <a:cs typeface="Segoe UI"/>
              </a:rPr>
              <a:t>Interviews</a:t>
            </a:r>
          </a:p>
          <a:p>
            <a:endParaRPr lang="en-US"/>
          </a:p>
        </p:txBody>
      </p:sp>
      <p:sp>
        <p:nvSpPr>
          <p:cNvPr id="4" name="Slide Number Placeholder 3"/>
          <p:cNvSpPr>
            <a:spLocks noGrp="1"/>
          </p:cNvSpPr>
          <p:nvPr>
            <p:ph type="sldNum" sz="quarter" idx="5"/>
          </p:nvPr>
        </p:nvSpPr>
        <p:spPr/>
        <p:txBody>
          <a:bodyPr/>
          <a:lstStyle/>
          <a:p>
            <a:fld id="{794F305F-2286-40EE-B120-7FF40D4FC46C}" type="slidenum">
              <a:rPr lang="en-US" smtClean="0"/>
              <a:t>17</a:t>
            </a:fld>
            <a:endParaRPr lang="en-US"/>
          </a:p>
        </p:txBody>
      </p:sp>
    </p:spTree>
    <p:extLst>
      <p:ext uri="{BB962C8B-B14F-4D97-AF65-F5344CB8AC3E}">
        <p14:creationId xmlns:p14="http://schemas.microsoft.com/office/powerpoint/2010/main" val="816866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Lessons are crafted with a focus on key vocabulary, to build comprehension and layer in generalization activities. Books with real photos to bring experiences to life, and supporting activities to encourage independence. New extension activities encourage student engagement with hands on application. Observational assessments will allow teachers to track and monitor skill acquisition in real time, targeting skill accuracy and independence, participation and engagement, prompting and more. This will allow teachers to share progress in </a:t>
            </a:r>
            <a:r>
              <a:rPr lang="en-US" err="1">
                <a:cs typeface="Calibri"/>
              </a:rPr>
              <a:t>Vizzle</a:t>
            </a:r>
            <a:r>
              <a:rPr lang="en-US">
                <a:cs typeface="Calibri"/>
              </a:rPr>
              <a:t> in a whole NEW way - every step of the way.</a:t>
            </a:r>
          </a:p>
        </p:txBody>
      </p:sp>
      <p:sp>
        <p:nvSpPr>
          <p:cNvPr id="4" name="Slide Number Placeholder 3"/>
          <p:cNvSpPr>
            <a:spLocks noGrp="1"/>
          </p:cNvSpPr>
          <p:nvPr>
            <p:ph type="sldNum" sz="quarter" idx="5"/>
          </p:nvPr>
        </p:nvSpPr>
        <p:spPr/>
        <p:txBody>
          <a:bodyPr/>
          <a:lstStyle/>
          <a:p>
            <a:fld id="{794F305F-2286-40EE-B120-7FF40D4FC46C}" type="slidenum">
              <a:rPr lang="en-US" smtClean="0"/>
              <a:t>18</a:t>
            </a:fld>
            <a:endParaRPr lang="en-US"/>
          </a:p>
        </p:txBody>
      </p:sp>
    </p:spTree>
    <p:extLst>
      <p:ext uri="{BB962C8B-B14F-4D97-AF65-F5344CB8AC3E}">
        <p14:creationId xmlns:p14="http://schemas.microsoft.com/office/powerpoint/2010/main" val="1083844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Extension activities move learning from the computer, to hands on experiences in the classroom and community. All extension activities include leveled teacher instructional supports, and leveled student materials. Example: Setting up a mock work environment for students to practice social skills, chain of command, following directions, and practicing specific skills for vocational opportunities in your local community. </a:t>
            </a:r>
          </a:p>
        </p:txBody>
      </p:sp>
      <p:sp>
        <p:nvSpPr>
          <p:cNvPr id="4" name="Slide Number Placeholder 3"/>
          <p:cNvSpPr>
            <a:spLocks noGrp="1"/>
          </p:cNvSpPr>
          <p:nvPr>
            <p:ph type="sldNum" sz="quarter" idx="5"/>
          </p:nvPr>
        </p:nvSpPr>
        <p:spPr/>
        <p:txBody>
          <a:bodyPr/>
          <a:lstStyle/>
          <a:p>
            <a:fld id="{794F305F-2286-40EE-B120-7FF40D4FC46C}" type="slidenum">
              <a:rPr lang="en-US" smtClean="0"/>
              <a:t>19</a:t>
            </a:fld>
            <a:endParaRPr lang="en-US"/>
          </a:p>
        </p:txBody>
      </p:sp>
    </p:spTree>
    <p:extLst>
      <p:ext uri="{BB962C8B-B14F-4D97-AF65-F5344CB8AC3E}">
        <p14:creationId xmlns:p14="http://schemas.microsoft.com/office/powerpoint/2010/main" val="4109902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0000"/>
                </a:solidFill>
                <a:latin typeface="Open Sans"/>
                <a:ea typeface="Calibri" panose="020F0502020204030204" pitchFamily="34" charset="0"/>
                <a:cs typeface="Open Sans"/>
              </a:rPr>
              <a:t>The face of education in 2023 is one of diversity and inclusion. In a world where there is no such thing as a typical classroom - our approach to students with diverse learning needs must evolve. </a:t>
            </a:r>
            <a:endParaRPr lang="en-US" sz="1200" b="1">
              <a:solidFill>
                <a:srgbClr val="000000"/>
              </a:solidFill>
              <a:latin typeface="Open Sans"/>
              <a:ea typeface="Calibri" panose="020F0502020204030204" pitchFamily="34" charset="0"/>
              <a:cs typeface="Open Sans"/>
            </a:endParaRPr>
          </a:p>
          <a:p>
            <a:pPr marL="0" indent="0">
              <a:buFont typeface="Arial" panose="020B0604020202020204" pitchFamily="34" charset="0"/>
              <a:buNone/>
            </a:pPr>
            <a:endParaRPr lang="en-US" sz="1200" b="1">
              <a:solidFill>
                <a:srgbClr val="000000"/>
              </a:solidFill>
              <a:latin typeface="Open Sans"/>
              <a:cs typeface="Open Sans"/>
            </a:endParaRPr>
          </a:p>
          <a:p>
            <a:pPr marL="0" indent="0">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B5AB8-8CDB-4919-8646-8FBA2FE24D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355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Remember, our </a:t>
            </a:r>
            <a:r>
              <a:rPr lang="en-US" err="1">
                <a:cs typeface="Calibri"/>
              </a:rPr>
              <a:t>Vizzle</a:t>
            </a:r>
            <a:r>
              <a:rPr lang="en-US">
                <a:cs typeface="Calibri"/>
              </a:rPr>
              <a:t> suite includes resources for academic intervention and enrichment with resources for students with diverse educational needs. </a:t>
            </a:r>
            <a:r>
              <a:rPr lang="en-US" err="1">
                <a:cs typeface="Calibri"/>
              </a:rPr>
              <a:t>RethinkEd</a:t>
            </a:r>
            <a:r>
              <a:rPr lang="en-US">
                <a:cs typeface="Calibri"/>
              </a:rPr>
              <a:t> provides supports for the process, from MTSS, professional development, SEL, Mental Health and Wellness, Behavior and more. We look forward to the opportunity to collaborate as partners in education.</a:t>
            </a:r>
            <a:endParaRPr lang="en-US"/>
          </a:p>
        </p:txBody>
      </p:sp>
      <p:sp>
        <p:nvSpPr>
          <p:cNvPr id="4" name="Slide Number Placeholder 3"/>
          <p:cNvSpPr>
            <a:spLocks noGrp="1"/>
          </p:cNvSpPr>
          <p:nvPr>
            <p:ph type="sldNum" sz="quarter" idx="5"/>
          </p:nvPr>
        </p:nvSpPr>
        <p:spPr/>
        <p:txBody>
          <a:bodyPr/>
          <a:lstStyle/>
          <a:p>
            <a:fld id="{229B5AB8-8CDB-4919-8646-8FBA2FE24D58}" type="slidenum">
              <a:rPr lang="en-US" smtClean="0"/>
              <a:t>20</a:t>
            </a:fld>
            <a:endParaRPr lang="en-US"/>
          </a:p>
        </p:txBody>
      </p:sp>
    </p:spTree>
    <p:extLst>
      <p:ext uri="{BB962C8B-B14F-4D97-AF65-F5344CB8AC3E}">
        <p14:creationId xmlns:p14="http://schemas.microsoft.com/office/powerpoint/2010/main" val="3698771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0000"/>
                </a:solidFill>
                <a:latin typeface="Open Sans"/>
                <a:cs typeface="Open Sans"/>
              </a:rPr>
              <a:t>As we look at our students with special education needs, we ALWAYS want to focus on the individual. It is the starting point, the vision, the I-in IEP.</a:t>
            </a:r>
            <a:endParaRPr lang="en-US"/>
          </a:p>
          <a:p>
            <a:pPr marL="0" indent="0">
              <a:buFont typeface="Arial" panose="020B0604020202020204" pitchFamily="34" charset="0"/>
              <a:buNone/>
            </a:pPr>
            <a:endParaRPr lang="en-US" b="1"/>
          </a:p>
          <a:p>
            <a:pPr>
              <a:buChar char="•"/>
            </a:pPr>
            <a:r>
              <a:rPr lang="en-US" sz="1200">
                <a:latin typeface="Open Sans"/>
                <a:cs typeface="Arial"/>
              </a:rPr>
              <a:t>Present Levels of Academic and Functional Performance</a:t>
            </a:r>
            <a:endParaRPr lang="en-US" sz="1200">
              <a:cs typeface="Calibri"/>
            </a:endParaRPr>
          </a:p>
          <a:p>
            <a:pPr>
              <a:buChar char="•"/>
            </a:pPr>
            <a:r>
              <a:rPr lang="en-US" sz="1200">
                <a:latin typeface="Open Sans"/>
                <a:cs typeface="Arial"/>
              </a:rPr>
              <a:t>Measurable and meaningful goals and objectives</a:t>
            </a:r>
            <a:endParaRPr lang="en-US" sz="1200">
              <a:latin typeface="Open Sans"/>
              <a:ea typeface="Open Sans"/>
              <a:cs typeface="Arial"/>
            </a:endParaRPr>
          </a:p>
          <a:p>
            <a:pPr>
              <a:buChar char="•"/>
            </a:pPr>
            <a:r>
              <a:rPr lang="en-US" sz="1200">
                <a:latin typeface="Open Sans"/>
                <a:cs typeface="Arial"/>
              </a:rPr>
              <a:t>Accommodations and modifications</a:t>
            </a:r>
            <a:endParaRPr lang="en-US" sz="1200">
              <a:latin typeface="Open Sans"/>
              <a:ea typeface="Open Sans"/>
              <a:cs typeface="Arial"/>
            </a:endParaRPr>
          </a:p>
          <a:p>
            <a:pPr>
              <a:buChar char="•"/>
            </a:pPr>
            <a:r>
              <a:rPr lang="en-US" sz="1200">
                <a:latin typeface="Open Sans"/>
                <a:ea typeface="Open Sans"/>
                <a:cs typeface="Arial"/>
              </a:rPr>
              <a:t>Fostering independence</a:t>
            </a:r>
          </a:p>
          <a:p>
            <a:pPr>
              <a:buChar char="•"/>
            </a:pPr>
            <a:r>
              <a:rPr lang="en-US" sz="1200">
                <a:latin typeface="Open Sans"/>
                <a:cs typeface="Arial"/>
              </a:rPr>
              <a:t>Least Restrictive Environment</a:t>
            </a:r>
            <a:endParaRPr lang="en-US" sz="1200">
              <a:latin typeface="Open Sans"/>
              <a:ea typeface="Open Sans"/>
              <a:cs typeface="Arial"/>
            </a:endParaRPr>
          </a:p>
          <a:p>
            <a:pPr marL="0" indent="0">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B5AB8-8CDB-4919-8646-8FBA2FE24D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843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0000"/>
                </a:solidFill>
                <a:latin typeface="Open Sans"/>
                <a:ea typeface="Open Sans"/>
                <a:cs typeface="Open Sans"/>
              </a:rPr>
              <a:t>As we develop Individualized Education Plans, the team is critical. That team includes the student, parents, educators, special educators, related service providers, and administrators to assess, design, and create a plan for student success. </a:t>
            </a:r>
            <a:endParaRPr lang="en-US" sz="1200" b="1">
              <a:solidFill>
                <a:srgbClr val="000000"/>
              </a:solidFill>
              <a:latin typeface="Open Sans"/>
              <a:cs typeface="Open Sans"/>
            </a:endParaRPr>
          </a:p>
          <a:p>
            <a:pPr marL="0" indent="0">
              <a:buFont typeface="Arial" panose="020B0604020202020204" pitchFamily="34" charset="0"/>
              <a:buNone/>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B5AB8-8CDB-4919-8646-8FBA2FE24D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833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Open Sans"/>
                <a:ea typeface="Open Sans"/>
                <a:cs typeface="Open Sans"/>
              </a:rPr>
              <a:t>Curriculum that is </a:t>
            </a:r>
            <a:r>
              <a:rPr lang="en-US" sz="1200">
                <a:solidFill>
                  <a:schemeClr val="tx1"/>
                </a:solidFill>
                <a:latin typeface="Open Sans"/>
                <a:ea typeface="Open Sans"/>
                <a:cs typeface="Open Sans"/>
              </a:rPr>
              <a:t>rigorous and meets their individualized learning needs.</a:t>
            </a:r>
            <a:endParaRPr lang="en-US" sz="1200" kern="1200">
              <a:solidFill>
                <a:schemeClr val="tx1"/>
              </a:solidFill>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Open Sans"/>
                <a:ea typeface="Open Sans"/>
                <a:cs typeface="Open Sans"/>
              </a:rPr>
              <a:t>Differentiated resources </a:t>
            </a:r>
            <a:r>
              <a:rPr lang="en-US" sz="1200" b="0" kern="1200">
                <a:solidFill>
                  <a:schemeClr val="tx1"/>
                </a:solidFill>
                <a:latin typeface="Open Sans"/>
                <a:ea typeface="Open Sans"/>
                <a:cs typeface="Open Sans"/>
              </a:rPr>
              <a:t>to meet IEP goals and objectives</a:t>
            </a:r>
            <a:r>
              <a:rPr lang="en-US" sz="1200">
                <a:solidFill>
                  <a:schemeClr val="tx1"/>
                </a:solidFill>
                <a:latin typeface="Open Sans"/>
                <a:ea typeface="Open Sans"/>
                <a:cs typeface="Open Sans"/>
              </a:rPr>
              <a:t>.</a:t>
            </a:r>
            <a:endParaRPr lang="en-US" sz="1200" b="1" kern="1200">
              <a:solidFill>
                <a:schemeClr val="tx1"/>
              </a:solidFill>
              <a:latin typeface="Open Sans"/>
              <a:ea typeface="Open Sans"/>
              <a:cs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latin typeface="Open Sans"/>
                <a:ea typeface="Open Sans"/>
                <a:cs typeface="Open Sans"/>
              </a:rPr>
              <a:t>Compliance for IEP &amp; state mandated requirements</a:t>
            </a:r>
            <a:r>
              <a:rPr lang="en-US" sz="1200">
                <a:solidFill>
                  <a:schemeClr val="tx1"/>
                </a:solidFill>
                <a:latin typeface="Open Sans"/>
                <a:ea typeface="Open Sans"/>
                <a:cs typeface="Open Sans"/>
              </a:rPr>
              <a:t>.</a:t>
            </a:r>
            <a:endParaRPr lang="en-US" sz="1200" b="0" kern="1200">
              <a:solidFill>
                <a:schemeClr val="tx1"/>
              </a:solidFill>
              <a:latin typeface="Open Sans"/>
              <a:ea typeface="Open Sans"/>
              <a:cs typeface="Open Sans"/>
            </a:endParaRPr>
          </a:p>
          <a:p>
            <a:endParaRPr lang="en-US"/>
          </a:p>
          <a:p>
            <a:endParaRPr lang="en-US"/>
          </a:p>
          <a:p>
            <a:endParaRPr lang="en-US"/>
          </a:p>
          <a:p>
            <a:r>
              <a:rPr lang="en-US"/>
              <a:t>Current products on the market are not flexible and cannot be customized</a:t>
            </a:r>
          </a:p>
          <a:p>
            <a:r>
              <a:rPr lang="en-US"/>
              <a:t>Content alternatives are not engaging and hard to find</a:t>
            </a:r>
          </a:p>
          <a:p>
            <a:r>
              <a:rPr lang="en-US"/>
              <a:t>Many products only address low incidence (1-2% population).   </a:t>
            </a:r>
          </a:p>
          <a:p>
            <a:r>
              <a:rPr lang="en-US"/>
              <a:t>Up to 20% of the student population is on an IEP and require legally mandated accommodations</a:t>
            </a:r>
          </a:p>
          <a:p>
            <a:endParaRPr lang="en-US"/>
          </a:p>
        </p:txBody>
      </p:sp>
      <p:sp>
        <p:nvSpPr>
          <p:cNvPr id="4" name="Slide Number Placeholder 3"/>
          <p:cNvSpPr>
            <a:spLocks noGrp="1"/>
          </p:cNvSpPr>
          <p:nvPr>
            <p:ph type="sldNum" sz="quarter" idx="5"/>
          </p:nvPr>
        </p:nvSpPr>
        <p:spPr/>
        <p:txBody>
          <a:bodyPr/>
          <a:lstStyle/>
          <a:p>
            <a:fld id="{229B5AB8-8CDB-4919-8646-8FBA2FE24D58}" type="slidenum">
              <a:rPr lang="en-US" smtClean="0"/>
              <a:t>5</a:t>
            </a:fld>
            <a:endParaRPr lang="en-US"/>
          </a:p>
        </p:txBody>
      </p:sp>
    </p:spTree>
    <p:extLst>
      <p:ext uri="{BB962C8B-B14F-4D97-AF65-F5344CB8AC3E}">
        <p14:creationId xmlns:p14="http://schemas.microsoft.com/office/powerpoint/2010/main" val="2425065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Background information on Vizzle and Rethink Autism</a:t>
            </a:r>
          </a:p>
          <a:p>
            <a:endParaRPr lang="en-US">
              <a:ea typeface="Calibri"/>
              <a:cs typeface="Calibri"/>
            </a:endParaRPr>
          </a:p>
          <a:p>
            <a:r>
              <a:rPr lang="en-US" b="1">
                <a:solidFill>
                  <a:srgbClr val="5C5C5C"/>
                </a:solidFill>
                <a:latin typeface="Open Sans"/>
                <a:ea typeface="Open Sans"/>
                <a:cs typeface="Open Sans"/>
              </a:rPr>
              <a:t>Vizzle’s K-12 Curriculum </a:t>
            </a:r>
            <a:r>
              <a:rPr lang="en-US">
                <a:solidFill>
                  <a:srgbClr val="5C5C5C"/>
                </a:solidFill>
                <a:latin typeface="Open Sans"/>
                <a:ea typeface="Open Sans"/>
                <a:cs typeface="Open Sans"/>
              </a:rPr>
              <a:t>with its roots in research by the Monarch Center for Autism and Universal Design for Learning, continues to evolve supporting students with diverse instructional needs. Bridge the learning gap with rigorous, standards-based, academic curriculum for intervention and a new SPED Skills Suite coming out in the Fall of 2023</a:t>
            </a:r>
          </a:p>
          <a:p>
            <a:endParaRPr lang="en-US">
              <a:ea typeface="Calibri"/>
              <a:cs typeface="Calibri"/>
            </a:endParaRPr>
          </a:p>
          <a:p>
            <a:r>
              <a:rPr lang="en-US" b="1">
                <a:solidFill>
                  <a:srgbClr val="5C5C5C"/>
                </a:solidFill>
                <a:latin typeface="Open Sans"/>
                <a:ea typeface="Open Sans"/>
                <a:cs typeface="Open Sans"/>
              </a:rPr>
              <a:t>RethinkEd’s Autism &amp; Related Disabilities Solution </a:t>
            </a:r>
            <a:r>
              <a:rPr lang="en-US">
                <a:solidFill>
                  <a:srgbClr val="5C5C5C"/>
                </a:solidFill>
                <a:latin typeface="Open Sans"/>
                <a:ea typeface="Open Sans"/>
                <a:cs typeface="Open Sans"/>
              </a:rPr>
              <a:t>supports teachers by providing guidance on the best practices of SPED instruction and creating and implementing effective behavior plans.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794F305F-2286-40EE-B120-7FF40D4FC46C}" type="slidenum">
              <a:rPr lang="en-US" smtClean="0"/>
              <a:t>6</a:t>
            </a:fld>
            <a:endParaRPr lang="en-US"/>
          </a:p>
        </p:txBody>
      </p:sp>
    </p:spTree>
    <p:extLst>
      <p:ext uri="{BB962C8B-B14F-4D97-AF65-F5344CB8AC3E}">
        <p14:creationId xmlns:p14="http://schemas.microsoft.com/office/powerpoint/2010/main" val="2488233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Easy to use</a:t>
            </a:r>
          </a:p>
          <a:p>
            <a:endParaRPr lang="en-US"/>
          </a:p>
          <a:p>
            <a:pPr marL="228600" indent="-228600">
              <a:buAutoNum type="arabicParenR"/>
            </a:pPr>
            <a:r>
              <a:rPr lang="en-US"/>
              <a:t>Lesson library with 40,000+ activities and growing; broad target audience… not just low incidence like competition</a:t>
            </a:r>
            <a:endParaRPr lang="en-US">
              <a:ea typeface="Calibri" panose="020F0502020204030204"/>
              <a:cs typeface="Calibri" panose="020F0502020204030204"/>
            </a:endParaRPr>
          </a:p>
          <a:p>
            <a:pPr marL="228600" indent="-228600">
              <a:buAutoNum type="arabicParenR"/>
            </a:pPr>
            <a:r>
              <a:rPr lang="en-US"/>
              <a:t>Units organized by topics that are </a:t>
            </a:r>
            <a:r>
              <a:rPr lang="en-US" b="1"/>
              <a:t>aligned to specific state standards and many extended state standards</a:t>
            </a:r>
            <a:endParaRPr lang="en-US" b="1">
              <a:ea typeface="Calibri" panose="020F0502020204030204"/>
              <a:cs typeface="Calibri" panose="020F0502020204030204"/>
            </a:endParaRPr>
          </a:p>
          <a:p>
            <a:pPr marL="228600" indent="-228600">
              <a:buAutoNum type="arabicParenR"/>
            </a:pPr>
            <a:r>
              <a:rPr lang="en-US"/>
              <a:t>Unit guides and lesson plans to assist teachers</a:t>
            </a:r>
            <a:endParaRPr lang="en-US">
              <a:ea typeface="Calibri" panose="020F0502020204030204"/>
              <a:cs typeface="Calibri" panose="020F0502020204030204"/>
            </a:endParaRPr>
          </a:p>
          <a:p>
            <a:pPr marL="228600" indent="-228600">
              <a:buAutoNum type="arabicParenR"/>
            </a:pPr>
            <a:r>
              <a:rPr lang="en-US"/>
              <a:t>Activities can be personalized to meet students where they are at</a:t>
            </a:r>
            <a:endParaRPr lang="en-US">
              <a:ea typeface="Calibri" panose="020F0502020204030204"/>
              <a:cs typeface="Calibri" panose="020F0502020204030204"/>
            </a:endParaRPr>
          </a:p>
          <a:p>
            <a:pPr marL="228600" indent="-228600">
              <a:buAutoNum type="arabicParenR"/>
            </a:pPr>
            <a:r>
              <a:rPr lang="en-US"/>
              <a:t>Teachers can set up IEP goals and objectives in Vizzle and automatic data tracking; email notifications when mastery</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a:latin typeface="Open Sans"/>
                <a:ea typeface="Open Sans"/>
                <a:cs typeface="Open Sans"/>
              </a:rPr>
              <a:t>Easy setup for ESY and summer extension</a:t>
            </a:r>
            <a:endParaRPr lang="en-US" sz="1200">
              <a:latin typeface="Open Sans"/>
              <a:ea typeface="Calibri"/>
              <a:cs typeface="Calibri"/>
            </a:endParaRPr>
          </a:p>
          <a:p>
            <a:pPr marL="228600" indent="-228600">
              <a:buAutoNum type="arabicParenR"/>
            </a:pPr>
            <a:endParaRPr lang="en-US">
              <a:ea typeface="Calibri"/>
              <a:cs typeface="Calibri"/>
            </a:endParaRPr>
          </a:p>
        </p:txBody>
      </p:sp>
      <p:sp>
        <p:nvSpPr>
          <p:cNvPr id="4" name="Slide Number Placeholder 3"/>
          <p:cNvSpPr>
            <a:spLocks noGrp="1"/>
          </p:cNvSpPr>
          <p:nvPr>
            <p:ph type="sldNum" sz="quarter" idx="5"/>
          </p:nvPr>
        </p:nvSpPr>
        <p:spPr/>
        <p:txBody>
          <a:bodyPr/>
          <a:lstStyle/>
          <a:p>
            <a:fld id="{229B5AB8-8CDB-4919-8646-8FBA2FE24D58}" type="slidenum">
              <a:rPr lang="en-US" smtClean="0"/>
              <a:t>7</a:t>
            </a:fld>
            <a:endParaRPr lang="en-US"/>
          </a:p>
        </p:txBody>
      </p:sp>
    </p:spTree>
    <p:extLst>
      <p:ext uri="{BB962C8B-B14F-4D97-AF65-F5344CB8AC3E}">
        <p14:creationId xmlns:p14="http://schemas.microsoft.com/office/powerpoint/2010/main" val="2070980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latin typeface="Calibri" panose="020F0502020204030204"/>
                <a:ea typeface="+mn-lt"/>
                <a:cs typeface="+mn-lt"/>
              </a:rPr>
              <a:t>Vizzle</a:t>
            </a:r>
            <a:r>
              <a:rPr lang="en-US" b="1">
                <a:latin typeface="Calibri" panose="020F0502020204030204"/>
                <a:ea typeface="+mn-lt"/>
                <a:cs typeface="+mn-lt"/>
              </a:rPr>
              <a:t> is designed to support students with a variety of intervention needs. </a:t>
            </a:r>
            <a:endParaRPr lang="en-US" b="1">
              <a:latin typeface="Calibri" panose="020F0502020204030204"/>
              <a:ea typeface="Open Sans Light"/>
              <a:cs typeface="+mn-lt"/>
            </a:endParaRPr>
          </a:p>
          <a:p>
            <a:endParaRPr lang="en-US" b="1">
              <a:ea typeface="Open Sans Light"/>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fld id="{229B5AB8-8CDB-4919-8646-8FBA2FE24D58}" type="slidenum">
              <a:rPr lang="en-US" smtClean="0"/>
              <a:t>8</a:t>
            </a:fld>
            <a:endParaRPr lang="en-US"/>
          </a:p>
        </p:txBody>
      </p:sp>
    </p:spTree>
    <p:extLst>
      <p:ext uri="{BB962C8B-B14F-4D97-AF65-F5344CB8AC3E}">
        <p14:creationId xmlns:p14="http://schemas.microsoft.com/office/powerpoint/2010/main" val="1737393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in diverse instructional settings to support students in a variety of ways!</a:t>
            </a:r>
            <a:endParaRPr lang="en-US">
              <a:cs typeface="Calibri"/>
            </a:endParaRPr>
          </a:p>
        </p:txBody>
      </p:sp>
      <p:sp>
        <p:nvSpPr>
          <p:cNvPr id="4" name="Slide Number Placeholder 3"/>
          <p:cNvSpPr>
            <a:spLocks noGrp="1"/>
          </p:cNvSpPr>
          <p:nvPr>
            <p:ph type="sldNum" sz="quarter" idx="5"/>
          </p:nvPr>
        </p:nvSpPr>
        <p:spPr/>
        <p:txBody>
          <a:bodyPr/>
          <a:lstStyle/>
          <a:p>
            <a:fld id="{229B5AB8-8CDB-4919-8646-8FBA2FE24D58}" type="slidenum">
              <a:rPr lang="en-US" smtClean="0"/>
              <a:t>9</a:t>
            </a:fld>
            <a:endParaRPr lang="en-US"/>
          </a:p>
        </p:txBody>
      </p:sp>
    </p:spTree>
    <p:extLst>
      <p:ext uri="{BB962C8B-B14F-4D97-AF65-F5344CB8AC3E}">
        <p14:creationId xmlns:p14="http://schemas.microsoft.com/office/powerpoint/2010/main" val="3645207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Yellow Footer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BB4386-FDD7-4B4F-8BC2-FDA80EE9EB64}"/>
              </a:ext>
            </a:extLst>
          </p:cNvPr>
          <p:cNvSpPr/>
          <p:nvPr/>
        </p:nvSpPr>
        <p:spPr>
          <a:xfrm>
            <a:off x="0" y="6376858"/>
            <a:ext cx="12192000" cy="481142"/>
          </a:xfrm>
          <a:prstGeom prst="rect">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42124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8212831-CC08-4F37-B6D4-9DDF0EC71A96}" type="slidenum">
              <a:rPr lang="en-US" smtClean="0"/>
              <a:pPr/>
              <a:t>‹#›</a:t>
            </a:fld>
            <a:endParaRPr lang="en-US"/>
          </a:p>
        </p:txBody>
      </p:sp>
      <p:pic>
        <p:nvPicPr>
          <p:cNvPr id="10" name="Picture 9" descr="Shape&#10;&#10;Description automatically generated with medium confidence">
            <a:extLst>
              <a:ext uri="{FF2B5EF4-FFF2-40B4-BE49-F238E27FC236}">
                <a16:creationId xmlns:a16="http://schemas.microsoft.com/office/drawing/2014/main" id="{668F9A97-B38C-4637-BA0A-48B954B355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5123" y="344826"/>
            <a:ext cx="2501170" cy="627190"/>
          </a:xfrm>
          <a:prstGeom prst="rect">
            <a:avLst/>
          </a:prstGeom>
        </p:spPr>
      </p:pic>
      <p:pic>
        <p:nvPicPr>
          <p:cNvPr id="8" name="Picture 7" descr="Logo, icon&#10;&#10;Description automatically generated">
            <a:extLst>
              <a:ext uri="{FF2B5EF4-FFF2-40B4-BE49-F238E27FC236}">
                <a16:creationId xmlns:a16="http://schemas.microsoft.com/office/drawing/2014/main" id="{9D27ECB2-29DC-53F5-A281-97DC2F5277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50060" y="6459175"/>
            <a:ext cx="1253326" cy="314845"/>
          </a:xfrm>
          <a:prstGeom prst="rect">
            <a:avLst/>
          </a:prstGeom>
        </p:spPr>
      </p:pic>
    </p:spTree>
    <p:extLst>
      <p:ext uri="{BB962C8B-B14F-4D97-AF65-F5344CB8AC3E}">
        <p14:creationId xmlns:p14="http://schemas.microsoft.com/office/powerpoint/2010/main" val="51159984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1E945-8C5A-4B67-8E95-E3EEA837CE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049F1-ACCA-44A5-86BB-6CC0141A3175}"/>
              </a:ext>
            </a:extLst>
          </p:cNvPr>
          <p:cNvSpPr>
            <a:spLocks noGrp="1"/>
          </p:cNvSpPr>
          <p:nvPr>
            <p:ph type="dt" sz="half" idx="10"/>
          </p:nvPr>
        </p:nvSpPr>
        <p:spPr/>
        <p:txBody>
          <a:bodyPr/>
          <a:lstStyle/>
          <a:p>
            <a:fld id="{E7CC731B-F794-4CB9-98E5-027966E374C9}" type="datetimeFigureOut">
              <a:rPr lang="en-US" smtClean="0"/>
              <a:t>3/30/2023</a:t>
            </a:fld>
            <a:endParaRPr lang="en-US"/>
          </a:p>
        </p:txBody>
      </p:sp>
      <p:sp>
        <p:nvSpPr>
          <p:cNvPr id="4" name="Footer Placeholder 3">
            <a:extLst>
              <a:ext uri="{FF2B5EF4-FFF2-40B4-BE49-F238E27FC236}">
                <a16:creationId xmlns:a16="http://schemas.microsoft.com/office/drawing/2014/main" id="{5A2C76E2-6FA6-4D5C-B5B5-910F6DE0F8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A580B2-3F0C-467A-A25D-48BC7A679D92}"/>
              </a:ext>
            </a:extLst>
          </p:cNvPr>
          <p:cNvSpPr>
            <a:spLocks noGrp="1"/>
          </p:cNvSpPr>
          <p:nvPr>
            <p:ph type="sldNum" sz="quarter" idx="12"/>
          </p:nvPr>
        </p:nvSpPr>
        <p:spPr/>
        <p:txBody>
          <a:bodyPr/>
          <a:lstStyle/>
          <a:p>
            <a:fld id="{11C2220B-6668-42E2-80EB-23EB89EF7249}" type="slidenum">
              <a:rPr lang="en-US" smtClean="0"/>
              <a:t>‹#›</a:t>
            </a:fld>
            <a:endParaRPr lang="en-US"/>
          </a:p>
        </p:txBody>
      </p:sp>
    </p:spTree>
    <p:extLst>
      <p:ext uri="{BB962C8B-B14F-4D97-AF65-F5344CB8AC3E}">
        <p14:creationId xmlns:p14="http://schemas.microsoft.com/office/powerpoint/2010/main" val="3620635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AF9BAF-9591-47ED-BAAC-02FD7C6F93FE}"/>
              </a:ext>
            </a:extLst>
          </p:cNvPr>
          <p:cNvSpPr>
            <a:spLocks noGrp="1"/>
          </p:cNvSpPr>
          <p:nvPr>
            <p:ph type="dt" sz="half" idx="10"/>
          </p:nvPr>
        </p:nvSpPr>
        <p:spPr/>
        <p:txBody>
          <a:bodyPr/>
          <a:lstStyle/>
          <a:p>
            <a:fld id="{E7CC731B-F794-4CB9-98E5-027966E374C9}" type="datetimeFigureOut">
              <a:rPr lang="en-US" smtClean="0"/>
              <a:t>3/30/2023</a:t>
            </a:fld>
            <a:endParaRPr lang="en-US"/>
          </a:p>
        </p:txBody>
      </p:sp>
      <p:sp>
        <p:nvSpPr>
          <p:cNvPr id="3" name="Footer Placeholder 2">
            <a:extLst>
              <a:ext uri="{FF2B5EF4-FFF2-40B4-BE49-F238E27FC236}">
                <a16:creationId xmlns:a16="http://schemas.microsoft.com/office/drawing/2014/main" id="{676E90B8-2CEC-49B5-8CB9-71B52D1926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C5DF47-F123-491C-9041-C94021FADCFA}"/>
              </a:ext>
            </a:extLst>
          </p:cNvPr>
          <p:cNvSpPr>
            <a:spLocks noGrp="1"/>
          </p:cNvSpPr>
          <p:nvPr>
            <p:ph type="sldNum" sz="quarter" idx="12"/>
          </p:nvPr>
        </p:nvSpPr>
        <p:spPr/>
        <p:txBody>
          <a:bodyPr/>
          <a:lstStyle/>
          <a:p>
            <a:fld id="{11C2220B-6668-42E2-80EB-23EB89EF7249}" type="slidenum">
              <a:rPr lang="en-US" smtClean="0"/>
              <a:t>‹#›</a:t>
            </a:fld>
            <a:endParaRPr lang="en-US"/>
          </a:p>
        </p:txBody>
      </p:sp>
    </p:spTree>
    <p:extLst>
      <p:ext uri="{BB962C8B-B14F-4D97-AF65-F5344CB8AC3E}">
        <p14:creationId xmlns:p14="http://schemas.microsoft.com/office/powerpoint/2010/main" val="3625636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5C3E2-166D-452D-AE0E-B9205E622D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4D6F71-8528-499A-9EDE-667A0800E2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12DB86-50D0-4B55-8370-685F9D21F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4C2441-2577-4DF7-8DDE-BE6CE6842A8B}"/>
              </a:ext>
            </a:extLst>
          </p:cNvPr>
          <p:cNvSpPr>
            <a:spLocks noGrp="1"/>
          </p:cNvSpPr>
          <p:nvPr>
            <p:ph type="dt" sz="half" idx="10"/>
          </p:nvPr>
        </p:nvSpPr>
        <p:spPr/>
        <p:txBody>
          <a:bodyPr/>
          <a:lstStyle/>
          <a:p>
            <a:fld id="{E7CC731B-F794-4CB9-98E5-027966E374C9}" type="datetimeFigureOut">
              <a:rPr lang="en-US" smtClean="0"/>
              <a:t>3/30/2023</a:t>
            </a:fld>
            <a:endParaRPr lang="en-US"/>
          </a:p>
        </p:txBody>
      </p:sp>
      <p:sp>
        <p:nvSpPr>
          <p:cNvPr id="6" name="Footer Placeholder 5">
            <a:extLst>
              <a:ext uri="{FF2B5EF4-FFF2-40B4-BE49-F238E27FC236}">
                <a16:creationId xmlns:a16="http://schemas.microsoft.com/office/drawing/2014/main" id="{1984F0D2-3DA3-4332-A132-3100AC5C2A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4CF5C0-6D90-442F-9155-1F2759537850}"/>
              </a:ext>
            </a:extLst>
          </p:cNvPr>
          <p:cNvSpPr>
            <a:spLocks noGrp="1"/>
          </p:cNvSpPr>
          <p:nvPr>
            <p:ph type="sldNum" sz="quarter" idx="12"/>
          </p:nvPr>
        </p:nvSpPr>
        <p:spPr/>
        <p:txBody>
          <a:bodyPr/>
          <a:lstStyle/>
          <a:p>
            <a:fld id="{11C2220B-6668-42E2-80EB-23EB89EF7249}" type="slidenum">
              <a:rPr lang="en-US" smtClean="0"/>
              <a:t>‹#›</a:t>
            </a:fld>
            <a:endParaRPr lang="en-US"/>
          </a:p>
        </p:txBody>
      </p:sp>
    </p:spTree>
    <p:extLst>
      <p:ext uri="{BB962C8B-B14F-4D97-AF65-F5344CB8AC3E}">
        <p14:creationId xmlns:p14="http://schemas.microsoft.com/office/powerpoint/2010/main" val="1693116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B855A-3336-40E9-991E-D8843213C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B464E1-5CC1-4832-B890-B7AACB911B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5929AF-D841-43C6-AE2A-BF4096E595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76FFEE-BF0E-43FD-B4A0-9871A8DF1243}"/>
              </a:ext>
            </a:extLst>
          </p:cNvPr>
          <p:cNvSpPr>
            <a:spLocks noGrp="1"/>
          </p:cNvSpPr>
          <p:nvPr>
            <p:ph type="dt" sz="half" idx="10"/>
          </p:nvPr>
        </p:nvSpPr>
        <p:spPr/>
        <p:txBody>
          <a:bodyPr/>
          <a:lstStyle/>
          <a:p>
            <a:fld id="{E7CC731B-F794-4CB9-98E5-027966E374C9}" type="datetimeFigureOut">
              <a:rPr lang="en-US" smtClean="0"/>
              <a:t>3/30/2023</a:t>
            </a:fld>
            <a:endParaRPr lang="en-US"/>
          </a:p>
        </p:txBody>
      </p:sp>
      <p:sp>
        <p:nvSpPr>
          <p:cNvPr id="6" name="Footer Placeholder 5">
            <a:extLst>
              <a:ext uri="{FF2B5EF4-FFF2-40B4-BE49-F238E27FC236}">
                <a16:creationId xmlns:a16="http://schemas.microsoft.com/office/drawing/2014/main" id="{06EE4791-26D5-4F61-A6DC-742C077311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1DEEC5-2812-47AE-BBCC-B058B9CD6E60}"/>
              </a:ext>
            </a:extLst>
          </p:cNvPr>
          <p:cNvSpPr>
            <a:spLocks noGrp="1"/>
          </p:cNvSpPr>
          <p:nvPr>
            <p:ph type="sldNum" sz="quarter" idx="12"/>
          </p:nvPr>
        </p:nvSpPr>
        <p:spPr/>
        <p:txBody>
          <a:bodyPr/>
          <a:lstStyle/>
          <a:p>
            <a:fld id="{11C2220B-6668-42E2-80EB-23EB89EF7249}" type="slidenum">
              <a:rPr lang="en-US" smtClean="0"/>
              <a:t>‹#›</a:t>
            </a:fld>
            <a:endParaRPr lang="en-US"/>
          </a:p>
        </p:txBody>
      </p:sp>
    </p:spTree>
    <p:extLst>
      <p:ext uri="{BB962C8B-B14F-4D97-AF65-F5344CB8AC3E}">
        <p14:creationId xmlns:p14="http://schemas.microsoft.com/office/powerpoint/2010/main" val="1637743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F77CA-0B5F-4EFC-8BA7-CB594E2163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5BF1C-5262-4A25-B4CE-E050B59A57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DEB-8D24-4BA8-8AF7-77F8A53A4442}"/>
              </a:ext>
            </a:extLst>
          </p:cNvPr>
          <p:cNvSpPr>
            <a:spLocks noGrp="1"/>
          </p:cNvSpPr>
          <p:nvPr>
            <p:ph type="dt" sz="half" idx="10"/>
          </p:nvPr>
        </p:nvSpPr>
        <p:spPr/>
        <p:txBody>
          <a:bodyPr/>
          <a:lstStyle/>
          <a:p>
            <a:fld id="{E7CC731B-F794-4CB9-98E5-027966E374C9}" type="datetimeFigureOut">
              <a:rPr lang="en-US" smtClean="0"/>
              <a:t>3/30/2023</a:t>
            </a:fld>
            <a:endParaRPr lang="en-US"/>
          </a:p>
        </p:txBody>
      </p:sp>
      <p:sp>
        <p:nvSpPr>
          <p:cNvPr id="5" name="Footer Placeholder 4">
            <a:extLst>
              <a:ext uri="{FF2B5EF4-FFF2-40B4-BE49-F238E27FC236}">
                <a16:creationId xmlns:a16="http://schemas.microsoft.com/office/drawing/2014/main" id="{A6022DE3-03EE-4A3B-AEBA-D25D60CE16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F469C2-32E8-4133-830A-09DAD4C50D7B}"/>
              </a:ext>
            </a:extLst>
          </p:cNvPr>
          <p:cNvSpPr>
            <a:spLocks noGrp="1"/>
          </p:cNvSpPr>
          <p:nvPr>
            <p:ph type="sldNum" sz="quarter" idx="12"/>
          </p:nvPr>
        </p:nvSpPr>
        <p:spPr/>
        <p:txBody>
          <a:bodyPr/>
          <a:lstStyle/>
          <a:p>
            <a:fld id="{11C2220B-6668-42E2-80EB-23EB89EF7249}" type="slidenum">
              <a:rPr lang="en-US" smtClean="0"/>
              <a:t>‹#›</a:t>
            </a:fld>
            <a:endParaRPr lang="en-US"/>
          </a:p>
        </p:txBody>
      </p:sp>
    </p:spTree>
    <p:extLst>
      <p:ext uri="{BB962C8B-B14F-4D97-AF65-F5344CB8AC3E}">
        <p14:creationId xmlns:p14="http://schemas.microsoft.com/office/powerpoint/2010/main" val="85295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B20FB7-2E66-42DC-B7DF-EE4B330B99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29C7E3-D4CD-45AE-9940-9F5ABF41B3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B95C01-4171-496B-92E9-804A1643C957}"/>
              </a:ext>
            </a:extLst>
          </p:cNvPr>
          <p:cNvSpPr>
            <a:spLocks noGrp="1"/>
          </p:cNvSpPr>
          <p:nvPr>
            <p:ph type="dt" sz="half" idx="10"/>
          </p:nvPr>
        </p:nvSpPr>
        <p:spPr/>
        <p:txBody>
          <a:bodyPr/>
          <a:lstStyle/>
          <a:p>
            <a:fld id="{E7CC731B-F794-4CB9-98E5-027966E374C9}" type="datetimeFigureOut">
              <a:rPr lang="en-US" smtClean="0"/>
              <a:t>3/30/2023</a:t>
            </a:fld>
            <a:endParaRPr lang="en-US"/>
          </a:p>
        </p:txBody>
      </p:sp>
      <p:sp>
        <p:nvSpPr>
          <p:cNvPr id="5" name="Footer Placeholder 4">
            <a:extLst>
              <a:ext uri="{FF2B5EF4-FFF2-40B4-BE49-F238E27FC236}">
                <a16:creationId xmlns:a16="http://schemas.microsoft.com/office/drawing/2014/main" id="{23180B8F-B4FA-4508-8F1E-0EAA1EF47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05B12-A804-4D1E-A264-8E5A4B3ABC44}"/>
              </a:ext>
            </a:extLst>
          </p:cNvPr>
          <p:cNvSpPr>
            <a:spLocks noGrp="1"/>
          </p:cNvSpPr>
          <p:nvPr>
            <p:ph type="sldNum" sz="quarter" idx="12"/>
          </p:nvPr>
        </p:nvSpPr>
        <p:spPr/>
        <p:txBody>
          <a:bodyPr/>
          <a:lstStyle/>
          <a:p>
            <a:fld id="{11C2220B-6668-42E2-80EB-23EB89EF7249}" type="slidenum">
              <a:rPr lang="en-US" smtClean="0"/>
              <a:t>‹#›</a:t>
            </a:fld>
            <a:endParaRPr lang="en-US"/>
          </a:p>
        </p:txBody>
      </p:sp>
    </p:spTree>
    <p:extLst>
      <p:ext uri="{BB962C8B-B14F-4D97-AF65-F5344CB8AC3E}">
        <p14:creationId xmlns:p14="http://schemas.microsoft.com/office/powerpoint/2010/main" val="1021750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D09BE86-57C6-44F9-8AA7-04BC47817E32}"/>
              </a:ext>
            </a:extLst>
          </p:cNvPr>
          <p:cNvSpPr/>
          <p:nvPr userDrawn="1"/>
        </p:nvSpPr>
        <p:spPr>
          <a:xfrm>
            <a:off x="-1" y="0"/>
            <a:ext cx="12192001" cy="7375351"/>
          </a:xfrm>
          <a:prstGeom prst="rect">
            <a:avLst/>
          </a:prstGeom>
          <a:solidFill>
            <a:srgbClr val="FF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0F199530-3D79-4467-AD95-0124F5982B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5541" y="5621372"/>
            <a:ext cx="12443080" cy="1325563"/>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DFA1AFAD-399A-44F7-B9A1-E2FF8B3838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58167" y="573844"/>
            <a:ext cx="2598940" cy="651706"/>
          </a:xfrm>
          <a:prstGeom prst="rect">
            <a:avLst/>
          </a:prstGeom>
        </p:spPr>
      </p:pic>
      <p:pic>
        <p:nvPicPr>
          <p:cNvPr id="12" name="Graphic 11">
            <a:extLst>
              <a:ext uri="{FF2B5EF4-FFF2-40B4-BE49-F238E27FC236}">
                <a16:creationId xmlns:a16="http://schemas.microsoft.com/office/drawing/2014/main" id="{E364ECFF-12D2-48A5-9734-9249597DAFC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69703" y="-1224380"/>
            <a:ext cx="3596452" cy="3596452"/>
          </a:xfrm>
          <a:prstGeom prst="rect">
            <a:avLst/>
          </a:prstGeom>
        </p:spPr>
      </p:pic>
      <p:pic>
        <p:nvPicPr>
          <p:cNvPr id="15" name="Content Placeholder 11" descr="A group of people posing for a photo&#10;&#10;Description automatically generated with medium confidence">
            <a:extLst>
              <a:ext uri="{FF2B5EF4-FFF2-40B4-BE49-F238E27FC236}">
                <a16:creationId xmlns:a16="http://schemas.microsoft.com/office/drawing/2014/main" id="{9E543EBA-5975-4CF2-9E38-86289F9C7A2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6583" t="11586" r="34921" b="18519"/>
          <a:stretch/>
        </p:blipFill>
        <p:spPr>
          <a:xfrm>
            <a:off x="352208" y="573846"/>
            <a:ext cx="4949688" cy="4828255"/>
          </a:xfrm>
          <a:prstGeom prst="rect">
            <a:avLst/>
          </a:prstGeom>
        </p:spPr>
      </p:pic>
      <p:sp>
        <p:nvSpPr>
          <p:cNvPr id="16" name="Oval 15">
            <a:extLst>
              <a:ext uri="{FF2B5EF4-FFF2-40B4-BE49-F238E27FC236}">
                <a16:creationId xmlns:a16="http://schemas.microsoft.com/office/drawing/2014/main" id="{9ABBAEA9-2166-4410-95BE-BD2464952821}"/>
              </a:ext>
            </a:extLst>
          </p:cNvPr>
          <p:cNvSpPr/>
          <p:nvPr userDrawn="1"/>
        </p:nvSpPr>
        <p:spPr>
          <a:xfrm>
            <a:off x="546410" y="682094"/>
            <a:ext cx="4611757" cy="4611757"/>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D19FC43-7D5A-4289-8A37-D090A567C379}"/>
              </a:ext>
            </a:extLst>
          </p:cNvPr>
          <p:cNvSpPr/>
          <p:nvPr userDrawn="1"/>
        </p:nvSpPr>
        <p:spPr>
          <a:xfrm>
            <a:off x="604367" y="4725816"/>
            <a:ext cx="374102" cy="374102"/>
          </a:xfrm>
          <a:prstGeom prst="ellipse">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C86352-9F0D-4283-9D37-DCBD608C2792}"/>
              </a:ext>
            </a:extLst>
          </p:cNvPr>
          <p:cNvSpPr/>
          <p:nvPr userDrawn="1"/>
        </p:nvSpPr>
        <p:spPr>
          <a:xfrm>
            <a:off x="1141175" y="5096150"/>
            <a:ext cx="178905" cy="178905"/>
          </a:xfrm>
          <a:prstGeom prst="ellipse">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A3473C3-A740-4031-BE59-FF8B71372281}"/>
              </a:ext>
            </a:extLst>
          </p:cNvPr>
          <p:cNvSpPr txBox="1"/>
          <p:nvPr userDrawn="1"/>
        </p:nvSpPr>
        <p:spPr>
          <a:xfrm>
            <a:off x="8052047" y="744239"/>
            <a:ext cx="3684233" cy="381740"/>
          </a:xfrm>
          <a:prstGeom prst="rect">
            <a:avLst/>
          </a:prstGeom>
          <a:noFill/>
        </p:spPr>
        <p:txBody>
          <a:bodyPr wrap="square" rtlCol="0">
            <a:spAutoFit/>
          </a:bodyPr>
          <a:lstStyle/>
          <a:p>
            <a:r>
              <a:rPr lang="en-US" b="1">
                <a:latin typeface="Open Sans" pitchFamily="2" charset="0"/>
                <a:ea typeface="Open Sans" pitchFamily="2" charset="0"/>
                <a:cs typeface="Open Sans" pitchFamily="2" charset="0"/>
              </a:rPr>
              <a:t>Together We Power Potential</a:t>
            </a:r>
          </a:p>
        </p:txBody>
      </p:sp>
      <p:cxnSp>
        <p:nvCxnSpPr>
          <p:cNvPr id="4" name="Straight Connector 3">
            <a:extLst>
              <a:ext uri="{FF2B5EF4-FFF2-40B4-BE49-F238E27FC236}">
                <a16:creationId xmlns:a16="http://schemas.microsoft.com/office/drawing/2014/main" id="{4F36B43C-4805-475D-912A-2B837612448A}"/>
              </a:ext>
            </a:extLst>
          </p:cNvPr>
          <p:cNvCxnSpPr/>
          <p:nvPr userDrawn="1"/>
        </p:nvCxnSpPr>
        <p:spPr>
          <a:xfrm>
            <a:off x="7972148" y="682094"/>
            <a:ext cx="0" cy="44388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36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Yellow Footer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BB4386-FDD7-4B4F-8BC2-FDA80EE9EB64}"/>
              </a:ext>
            </a:extLst>
          </p:cNvPr>
          <p:cNvSpPr/>
          <p:nvPr/>
        </p:nvSpPr>
        <p:spPr>
          <a:xfrm>
            <a:off x="0" y="6376858"/>
            <a:ext cx="12192000" cy="481142"/>
          </a:xfrm>
          <a:prstGeom prst="rect">
            <a:avLst/>
          </a:prstGeom>
          <a:solidFill>
            <a:srgbClr val="FF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42124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8212831-CC08-4F37-B6D4-9DDF0EC71A96}" type="slidenum">
              <a:rPr lang="en-US" smtClean="0">
                <a:solidFill>
                  <a:schemeClr val="tx1"/>
                </a:solidFill>
              </a:rPr>
              <a:pPr/>
              <a:t>‹#›</a:t>
            </a:fld>
            <a:endParaRPr lang="en-US">
              <a:solidFill>
                <a:schemeClr val="tx1"/>
              </a:solidFill>
            </a:endParaRPr>
          </a:p>
        </p:txBody>
      </p:sp>
      <p:pic>
        <p:nvPicPr>
          <p:cNvPr id="10" name="Picture 9" descr="Shape&#10;&#10;Description automatically generated with medium confidence">
            <a:extLst>
              <a:ext uri="{FF2B5EF4-FFF2-40B4-BE49-F238E27FC236}">
                <a16:creationId xmlns:a16="http://schemas.microsoft.com/office/drawing/2014/main" id="{668F9A97-B38C-4637-BA0A-48B954B355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5123" y="344826"/>
            <a:ext cx="2501170" cy="627190"/>
          </a:xfrm>
          <a:prstGeom prst="rect">
            <a:avLst/>
          </a:prstGeom>
        </p:spPr>
      </p:pic>
      <p:pic>
        <p:nvPicPr>
          <p:cNvPr id="8" name="Picture 7" descr="Logo, icon&#10;&#10;Description automatically generated">
            <a:extLst>
              <a:ext uri="{FF2B5EF4-FFF2-40B4-BE49-F238E27FC236}">
                <a16:creationId xmlns:a16="http://schemas.microsoft.com/office/drawing/2014/main" id="{9D27ECB2-29DC-53F5-A281-97DC2F5277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50060" y="6459175"/>
            <a:ext cx="1253326" cy="314845"/>
          </a:xfrm>
          <a:prstGeom prst="rect">
            <a:avLst/>
          </a:prstGeom>
        </p:spPr>
      </p:pic>
      <p:sp>
        <p:nvSpPr>
          <p:cNvPr id="2" name="Rectangle 1">
            <a:extLst>
              <a:ext uri="{FF2B5EF4-FFF2-40B4-BE49-F238E27FC236}">
                <a16:creationId xmlns:a16="http://schemas.microsoft.com/office/drawing/2014/main" id="{0C1185F7-8897-099F-6A22-5DDBF78ED0FA}"/>
              </a:ext>
            </a:extLst>
          </p:cNvPr>
          <p:cNvSpPr/>
          <p:nvPr userDrawn="1"/>
        </p:nvSpPr>
        <p:spPr>
          <a:xfrm>
            <a:off x="0" y="259629"/>
            <a:ext cx="8772940" cy="732483"/>
          </a:xfrm>
          <a:prstGeom prst="rect">
            <a:avLst/>
          </a:prstGeom>
          <a:solidFill>
            <a:srgbClr val="464B4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800" i="0" u="none" strike="noStrike" kern="0" cap="none" normalizeH="0" noProof="0">
              <a:ln>
                <a:noFill/>
              </a:ln>
              <a:solidFill>
                <a:prstClr val="white"/>
              </a:solidFill>
              <a:effectLst/>
              <a:uLnTx/>
              <a:uFillTx/>
              <a:latin typeface="Calibri Light" panose="020F0302020204030204"/>
              <a:ea typeface="Open Sans Light" panose="020B0306030504020204" pitchFamily="34" charset="0"/>
              <a:cs typeface="Open Sans Light" panose="020B0306030504020204" pitchFamily="34" charset="0"/>
            </a:endParaRPr>
          </a:p>
        </p:txBody>
      </p:sp>
      <p:sp>
        <p:nvSpPr>
          <p:cNvPr id="3" name="Title 1">
            <a:extLst>
              <a:ext uri="{FF2B5EF4-FFF2-40B4-BE49-F238E27FC236}">
                <a16:creationId xmlns:a16="http://schemas.microsoft.com/office/drawing/2014/main" id="{C755725F-3120-90F1-3F08-55557AC6F3C3}"/>
              </a:ext>
            </a:extLst>
          </p:cNvPr>
          <p:cNvSpPr>
            <a:spLocks noGrp="1"/>
          </p:cNvSpPr>
          <p:nvPr>
            <p:ph type="title" hasCustomPrompt="1"/>
          </p:nvPr>
        </p:nvSpPr>
        <p:spPr>
          <a:xfrm>
            <a:off x="0" y="259629"/>
            <a:ext cx="8772940" cy="712387"/>
          </a:xfrm>
        </p:spPr>
        <p:txBody>
          <a:bodyPr>
            <a:normAutofit/>
          </a:bodyPr>
          <a:lstStyle>
            <a:lvl1pPr>
              <a:defRPr sz="2800">
                <a:solidFill>
                  <a:schemeClr val="bg1"/>
                </a:solidFill>
                <a:latin typeface="Open Sans Light" pitchFamily="2" charset="0"/>
                <a:ea typeface="Open Sans Light" pitchFamily="2" charset="0"/>
                <a:cs typeface="Open Sans Light" pitchFamily="2" charset="0"/>
              </a:defRPr>
            </a:lvl1pPr>
          </a:lstStyle>
          <a:p>
            <a:r>
              <a:rPr lang="en-US"/>
              <a:t>Headline</a:t>
            </a:r>
          </a:p>
        </p:txBody>
      </p:sp>
    </p:spTree>
    <p:extLst>
      <p:ext uri="{BB962C8B-B14F-4D97-AF65-F5344CB8AC3E}">
        <p14:creationId xmlns:p14="http://schemas.microsoft.com/office/powerpoint/2010/main" val="141199283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lue Footer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92D27E-CE2B-481C-A447-76DF3CAAF8C5}"/>
              </a:ext>
            </a:extLst>
          </p:cNvPr>
          <p:cNvSpPr/>
          <p:nvPr/>
        </p:nvSpPr>
        <p:spPr>
          <a:xfrm>
            <a:off x="0" y="6376858"/>
            <a:ext cx="12192000" cy="481142"/>
          </a:xfrm>
          <a:prstGeom prst="rect">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a:xfrm>
            <a:off x="838200" y="1816747"/>
            <a:ext cx="10515600" cy="4351338"/>
          </a:xfrm>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4389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8212831-CC08-4F37-B6D4-9DDF0EC71A96}" type="slidenum">
              <a:rPr lang="en-US" smtClean="0"/>
              <a:pPr/>
              <a:t>‹#›</a:t>
            </a:fld>
            <a:endParaRPr lang="en-US"/>
          </a:p>
        </p:txBody>
      </p:sp>
    </p:spTree>
    <p:extLst>
      <p:ext uri="{BB962C8B-B14F-4D97-AF65-F5344CB8AC3E}">
        <p14:creationId xmlns:p14="http://schemas.microsoft.com/office/powerpoint/2010/main" val="50441152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ue Footer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92D27E-CE2B-481C-A447-76DF3CAAF8C5}"/>
              </a:ext>
            </a:extLst>
          </p:cNvPr>
          <p:cNvSpPr/>
          <p:nvPr/>
        </p:nvSpPr>
        <p:spPr>
          <a:xfrm>
            <a:off x="0" y="6376858"/>
            <a:ext cx="12192000" cy="481142"/>
          </a:xfrm>
          <a:prstGeom prst="rect">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05BE31-2D3D-4434-BCFD-8A61420D577A}"/>
              </a:ext>
            </a:extLst>
          </p:cNvPr>
          <p:cNvSpPr>
            <a:spLocks noGrp="1"/>
          </p:cNvSpPr>
          <p:nvPr>
            <p:ph type="title" hasCustomPrompt="1"/>
          </p:nvPr>
        </p:nvSpPr>
        <p:spPr/>
        <p:txBody>
          <a:bodyPr/>
          <a:lstStyle>
            <a:lvl1pPr>
              <a:defRPr>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a:t>Headline</a:t>
            </a:r>
          </a:p>
        </p:txBody>
      </p:sp>
      <p:sp>
        <p:nvSpPr>
          <p:cNvPr id="3" name="Content Placeholder 2">
            <a:extLst>
              <a:ext uri="{FF2B5EF4-FFF2-40B4-BE49-F238E27FC236}">
                <a16:creationId xmlns:a16="http://schemas.microsoft.com/office/drawing/2014/main" id="{F467873E-6803-4165-9622-F2FF0FE2871B}"/>
              </a:ext>
            </a:extLst>
          </p:cNvPr>
          <p:cNvSpPr>
            <a:spLocks noGrp="1"/>
          </p:cNvSpPr>
          <p:nvPr>
            <p:ph idx="1"/>
          </p:nvPr>
        </p:nvSpPr>
        <p:spPr>
          <a:xfrm>
            <a:off x="838200" y="1816747"/>
            <a:ext cx="10515600" cy="4351338"/>
          </a:xfrm>
        </p:spPr>
        <p:txBody>
          <a:bodyPr/>
          <a:lstStyle>
            <a:lvl1pPr>
              <a:defRPr>
                <a:latin typeface="Open Sans" pitchFamily="2" charset="0"/>
                <a:ea typeface="Open Sans" pitchFamily="2" charset="0"/>
                <a:cs typeface="Open Sans" pitchFamily="2" charset="0"/>
              </a:defRPr>
            </a:lvl1pPr>
            <a:lvl2pPr>
              <a:defRPr>
                <a:latin typeface="Open Sans" pitchFamily="2" charset="0"/>
                <a:ea typeface="Open Sans" pitchFamily="2" charset="0"/>
                <a:cs typeface="Open Sans" pitchFamily="2" charset="0"/>
              </a:defRPr>
            </a:lvl2pPr>
            <a:lvl3pPr>
              <a:defRPr>
                <a:latin typeface="Open Sans" pitchFamily="2" charset="0"/>
                <a:ea typeface="Open Sans" pitchFamily="2" charset="0"/>
                <a:cs typeface="Open Sans" pitchFamily="2" charset="0"/>
              </a:defRPr>
            </a:lvl3pPr>
            <a:lvl4pPr>
              <a:defRPr>
                <a:latin typeface="Open Sans" pitchFamily="2" charset="0"/>
                <a:ea typeface="Open Sans" pitchFamily="2" charset="0"/>
                <a:cs typeface="Open Sans" pitchFamily="2" charset="0"/>
              </a:defRPr>
            </a:lvl4pPr>
            <a:lvl5pPr>
              <a:defRPr>
                <a:latin typeface="Open Sans" pitchFamily="2" charset="0"/>
                <a:ea typeface="Open Sans" pitchFamily="2" charset="0"/>
                <a:cs typeface="Open Sans"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671FBFD7-6011-4D50-856C-11B988786FAF}"/>
              </a:ext>
            </a:extLst>
          </p:cNvPr>
          <p:cNvSpPr txBox="1">
            <a:spLocks/>
          </p:cNvSpPr>
          <p:nvPr/>
        </p:nvSpPr>
        <p:spPr>
          <a:xfrm>
            <a:off x="9105123" y="64389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Open Sans" pitchFamily="2" charset="0"/>
                <a:ea typeface="Open Sans" pitchFamily="2" charset="0"/>
                <a:cs typeface="Open Sans"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   </a:t>
            </a:r>
            <a:fld id="{A8212831-CC08-4F37-B6D4-9DDF0EC71A96}" type="slidenum">
              <a:rPr lang="en-US" smtClean="0"/>
              <a:pPr/>
              <a:t>‹#›</a:t>
            </a:fld>
            <a:endParaRPr lang="en-US"/>
          </a:p>
        </p:txBody>
      </p:sp>
      <p:pic>
        <p:nvPicPr>
          <p:cNvPr id="6" name="Picture 5" descr="Shape&#10;&#10;Description automatically generated with medium confidence">
            <a:extLst>
              <a:ext uri="{FF2B5EF4-FFF2-40B4-BE49-F238E27FC236}">
                <a16:creationId xmlns:a16="http://schemas.microsoft.com/office/drawing/2014/main" id="{AAA0C92E-D5E5-4FD9-87C8-72BCDDFDCD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5123" y="344826"/>
            <a:ext cx="2501170" cy="627190"/>
          </a:xfrm>
          <a:prstGeom prst="rect">
            <a:avLst/>
          </a:prstGeom>
        </p:spPr>
      </p:pic>
    </p:spTree>
    <p:extLst>
      <p:ext uri="{BB962C8B-B14F-4D97-AF65-F5344CB8AC3E}">
        <p14:creationId xmlns:p14="http://schemas.microsoft.com/office/powerpoint/2010/main" val="396979767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BCA05-E3C5-4A65-BE9B-C1FCBC290C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66A324-D7AD-4EE7-A1AB-612A6652B7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A50669-740A-4133-8AB4-6F327C5D4CDA}"/>
              </a:ext>
            </a:extLst>
          </p:cNvPr>
          <p:cNvSpPr>
            <a:spLocks noGrp="1"/>
          </p:cNvSpPr>
          <p:nvPr>
            <p:ph type="dt" sz="half" idx="10"/>
          </p:nvPr>
        </p:nvSpPr>
        <p:spPr/>
        <p:txBody>
          <a:bodyPr/>
          <a:lstStyle/>
          <a:p>
            <a:fld id="{E7CC731B-F794-4CB9-98E5-027966E374C9}" type="datetimeFigureOut">
              <a:rPr lang="en-US" smtClean="0"/>
              <a:t>3/30/2023</a:t>
            </a:fld>
            <a:endParaRPr lang="en-US"/>
          </a:p>
        </p:txBody>
      </p:sp>
      <p:sp>
        <p:nvSpPr>
          <p:cNvPr id="5" name="Footer Placeholder 4">
            <a:extLst>
              <a:ext uri="{FF2B5EF4-FFF2-40B4-BE49-F238E27FC236}">
                <a16:creationId xmlns:a16="http://schemas.microsoft.com/office/drawing/2014/main" id="{C51B621C-AFDF-4ED6-9925-C5AF8EC5D0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ABBF4C-0E4B-4F86-AB02-57F52E40913A}"/>
              </a:ext>
            </a:extLst>
          </p:cNvPr>
          <p:cNvSpPr>
            <a:spLocks noGrp="1"/>
          </p:cNvSpPr>
          <p:nvPr>
            <p:ph type="sldNum" sz="quarter" idx="12"/>
          </p:nvPr>
        </p:nvSpPr>
        <p:spPr/>
        <p:txBody>
          <a:bodyPr/>
          <a:lstStyle/>
          <a:p>
            <a:fld id="{11C2220B-6668-42E2-80EB-23EB89EF7249}" type="slidenum">
              <a:rPr lang="en-US" smtClean="0"/>
              <a:t>‹#›</a:t>
            </a:fld>
            <a:endParaRPr lang="en-US"/>
          </a:p>
        </p:txBody>
      </p:sp>
    </p:spTree>
    <p:extLst>
      <p:ext uri="{BB962C8B-B14F-4D97-AF65-F5344CB8AC3E}">
        <p14:creationId xmlns:p14="http://schemas.microsoft.com/office/powerpoint/2010/main" val="4130060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46AA3-C3F0-4EFF-BCAD-B2EDEE42A5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4597BC-EEBF-4921-AAD9-E105AAD562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DB0A55-2051-4624-8735-7E0684FF1A7A}"/>
              </a:ext>
            </a:extLst>
          </p:cNvPr>
          <p:cNvSpPr>
            <a:spLocks noGrp="1"/>
          </p:cNvSpPr>
          <p:nvPr>
            <p:ph type="dt" sz="half" idx="10"/>
          </p:nvPr>
        </p:nvSpPr>
        <p:spPr/>
        <p:txBody>
          <a:bodyPr/>
          <a:lstStyle/>
          <a:p>
            <a:fld id="{E7CC731B-F794-4CB9-98E5-027966E374C9}" type="datetimeFigureOut">
              <a:rPr lang="en-US" smtClean="0"/>
              <a:t>3/30/2023</a:t>
            </a:fld>
            <a:endParaRPr lang="en-US"/>
          </a:p>
        </p:txBody>
      </p:sp>
      <p:sp>
        <p:nvSpPr>
          <p:cNvPr id="5" name="Footer Placeholder 4">
            <a:extLst>
              <a:ext uri="{FF2B5EF4-FFF2-40B4-BE49-F238E27FC236}">
                <a16:creationId xmlns:a16="http://schemas.microsoft.com/office/drawing/2014/main" id="{FC8FB2F4-9665-48CA-A75F-F1A9BFC70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75D52-CC57-48EB-8B33-7BEB7F702227}"/>
              </a:ext>
            </a:extLst>
          </p:cNvPr>
          <p:cNvSpPr>
            <a:spLocks noGrp="1"/>
          </p:cNvSpPr>
          <p:nvPr>
            <p:ph type="sldNum" sz="quarter" idx="12"/>
          </p:nvPr>
        </p:nvSpPr>
        <p:spPr/>
        <p:txBody>
          <a:bodyPr/>
          <a:lstStyle/>
          <a:p>
            <a:fld id="{11C2220B-6668-42E2-80EB-23EB89EF7249}" type="slidenum">
              <a:rPr lang="en-US" smtClean="0"/>
              <a:t>‹#›</a:t>
            </a:fld>
            <a:endParaRPr lang="en-US"/>
          </a:p>
        </p:txBody>
      </p:sp>
    </p:spTree>
    <p:extLst>
      <p:ext uri="{BB962C8B-B14F-4D97-AF65-F5344CB8AC3E}">
        <p14:creationId xmlns:p14="http://schemas.microsoft.com/office/powerpoint/2010/main" val="2699647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85767-609D-473A-990B-2F7D9A4D5D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B344C6-75C5-416B-A538-49548F51EE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82523A-4095-48A1-96B9-5BCA2A057F6E}"/>
              </a:ext>
            </a:extLst>
          </p:cNvPr>
          <p:cNvSpPr>
            <a:spLocks noGrp="1"/>
          </p:cNvSpPr>
          <p:nvPr>
            <p:ph type="dt" sz="half" idx="10"/>
          </p:nvPr>
        </p:nvSpPr>
        <p:spPr/>
        <p:txBody>
          <a:bodyPr/>
          <a:lstStyle/>
          <a:p>
            <a:fld id="{E7CC731B-F794-4CB9-98E5-027966E374C9}" type="datetimeFigureOut">
              <a:rPr lang="en-US" smtClean="0"/>
              <a:t>3/30/2023</a:t>
            </a:fld>
            <a:endParaRPr lang="en-US"/>
          </a:p>
        </p:txBody>
      </p:sp>
      <p:sp>
        <p:nvSpPr>
          <p:cNvPr id="5" name="Footer Placeholder 4">
            <a:extLst>
              <a:ext uri="{FF2B5EF4-FFF2-40B4-BE49-F238E27FC236}">
                <a16:creationId xmlns:a16="http://schemas.microsoft.com/office/drawing/2014/main" id="{161CAF0D-B391-4202-8181-B7CCD9539B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8BE15-4BC2-4F25-866B-0128C3E13A11}"/>
              </a:ext>
            </a:extLst>
          </p:cNvPr>
          <p:cNvSpPr>
            <a:spLocks noGrp="1"/>
          </p:cNvSpPr>
          <p:nvPr>
            <p:ph type="sldNum" sz="quarter" idx="12"/>
          </p:nvPr>
        </p:nvSpPr>
        <p:spPr/>
        <p:txBody>
          <a:bodyPr/>
          <a:lstStyle/>
          <a:p>
            <a:fld id="{11C2220B-6668-42E2-80EB-23EB89EF7249}" type="slidenum">
              <a:rPr lang="en-US" smtClean="0"/>
              <a:t>‹#›</a:t>
            </a:fld>
            <a:endParaRPr lang="en-US"/>
          </a:p>
        </p:txBody>
      </p:sp>
    </p:spTree>
    <p:extLst>
      <p:ext uri="{BB962C8B-B14F-4D97-AF65-F5344CB8AC3E}">
        <p14:creationId xmlns:p14="http://schemas.microsoft.com/office/powerpoint/2010/main" val="3105391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71C8-D850-4CB8-804C-2E3AB4AB7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A2A687-DA81-4B77-B985-4DC6E0ACF3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96870-C2F8-4FF4-8643-112B522DF5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AF6979-7F19-48B3-9FDB-C9137E2272D7}"/>
              </a:ext>
            </a:extLst>
          </p:cNvPr>
          <p:cNvSpPr>
            <a:spLocks noGrp="1"/>
          </p:cNvSpPr>
          <p:nvPr>
            <p:ph type="dt" sz="half" idx="10"/>
          </p:nvPr>
        </p:nvSpPr>
        <p:spPr/>
        <p:txBody>
          <a:bodyPr/>
          <a:lstStyle/>
          <a:p>
            <a:fld id="{E7CC731B-F794-4CB9-98E5-027966E374C9}" type="datetimeFigureOut">
              <a:rPr lang="en-US" smtClean="0"/>
              <a:t>3/30/2023</a:t>
            </a:fld>
            <a:endParaRPr lang="en-US"/>
          </a:p>
        </p:txBody>
      </p:sp>
      <p:sp>
        <p:nvSpPr>
          <p:cNvPr id="6" name="Footer Placeholder 5">
            <a:extLst>
              <a:ext uri="{FF2B5EF4-FFF2-40B4-BE49-F238E27FC236}">
                <a16:creationId xmlns:a16="http://schemas.microsoft.com/office/drawing/2014/main" id="{0EFF705E-6111-406A-A3A6-FEB46F2843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443CD9-B318-49F7-A8FE-50C5D68B13F1}"/>
              </a:ext>
            </a:extLst>
          </p:cNvPr>
          <p:cNvSpPr>
            <a:spLocks noGrp="1"/>
          </p:cNvSpPr>
          <p:nvPr>
            <p:ph type="sldNum" sz="quarter" idx="12"/>
          </p:nvPr>
        </p:nvSpPr>
        <p:spPr/>
        <p:txBody>
          <a:bodyPr/>
          <a:lstStyle/>
          <a:p>
            <a:fld id="{11C2220B-6668-42E2-80EB-23EB89EF7249}" type="slidenum">
              <a:rPr lang="en-US" smtClean="0"/>
              <a:t>‹#›</a:t>
            </a:fld>
            <a:endParaRPr lang="en-US"/>
          </a:p>
        </p:txBody>
      </p:sp>
    </p:spTree>
    <p:extLst>
      <p:ext uri="{BB962C8B-B14F-4D97-AF65-F5344CB8AC3E}">
        <p14:creationId xmlns:p14="http://schemas.microsoft.com/office/powerpoint/2010/main" val="3419878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12C1D-F3F2-438A-BBB9-8286862EDF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FBFC06-E556-439D-9127-18036ED768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639B8B-68AA-4FA1-A7F4-BC347AE0B2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31E57B-14C0-4F50-9FDD-994DC441C5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7C8E1D-0C81-42DA-877E-E4C3DB3A57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0E0DEF-9E37-4877-86C6-A20A83DF7C5C}"/>
              </a:ext>
            </a:extLst>
          </p:cNvPr>
          <p:cNvSpPr>
            <a:spLocks noGrp="1"/>
          </p:cNvSpPr>
          <p:nvPr>
            <p:ph type="dt" sz="half" idx="10"/>
          </p:nvPr>
        </p:nvSpPr>
        <p:spPr/>
        <p:txBody>
          <a:bodyPr/>
          <a:lstStyle/>
          <a:p>
            <a:fld id="{E7CC731B-F794-4CB9-98E5-027966E374C9}" type="datetimeFigureOut">
              <a:rPr lang="en-US" smtClean="0"/>
              <a:t>3/30/2023</a:t>
            </a:fld>
            <a:endParaRPr lang="en-US"/>
          </a:p>
        </p:txBody>
      </p:sp>
      <p:sp>
        <p:nvSpPr>
          <p:cNvPr id="8" name="Footer Placeholder 7">
            <a:extLst>
              <a:ext uri="{FF2B5EF4-FFF2-40B4-BE49-F238E27FC236}">
                <a16:creationId xmlns:a16="http://schemas.microsoft.com/office/drawing/2014/main" id="{410AF3AE-B762-4B83-9C60-898F3E6244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ECA759-0DC9-4B4D-B0BE-F0276990DFC6}"/>
              </a:ext>
            </a:extLst>
          </p:cNvPr>
          <p:cNvSpPr>
            <a:spLocks noGrp="1"/>
          </p:cNvSpPr>
          <p:nvPr>
            <p:ph type="sldNum" sz="quarter" idx="12"/>
          </p:nvPr>
        </p:nvSpPr>
        <p:spPr/>
        <p:txBody>
          <a:bodyPr/>
          <a:lstStyle/>
          <a:p>
            <a:fld id="{11C2220B-6668-42E2-80EB-23EB89EF7249}" type="slidenum">
              <a:rPr lang="en-US" smtClean="0"/>
              <a:t>‹#›</a:t>
            </a:fld>
            <a:endParaRPr lang="en-US"/>
          </a:p>
        </p:txBody>
      </p:sp>
    </p:spTree>
    <p:extLst>
      <p:ext uri="{BB962C8B-B14F-4D97-AF65-F5344CB8AC3E}">
        <p14:creationId xmlns:p14="http://schemas.microsoft.com/office/powerpoint/2010/main" val="1936807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3FE6D1-FE7F-4E3B-98B3-CDE5E8DA48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3FE788-E279-4AF7-87B6-9C532F3166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D792F-C8CF-4AFC-8924-D793C251F0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CC731B-F794-4CB9-98E5-027966E374C9}" type="datetimeFigureOut">
              <a:rPr lang="en-US" smtClean="0"/>
              <a:t>3/30/2023</a:t>
            </a:fld>
            <a:endParaRPr lang="en-US"/>
          </a:p>
        </p:txBody>
      </p:sp>
      <p:sp>
        <p:nvSpPr>
          <p:cNvPr id="5" name="Footer Placeholder 4">
            <a:extLst>
              <a:ext uri="{FF2B5EF4-FFF2-40B4-BE49-F238E27FC236}">
                <a16:creationId xmlns:a16="http://schemas.microsoft.com/office/drawing/2014/main" id="{79A569D6-60B6-42DE-8FB7-D626BF5EFA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AE3F58-B21F-4E67-9883-6B9D102507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2220B-6668-42E2-80EB-23EB89EF7249}" type="slidenum">
              <a:rPr lang="en-US" smtClean="0"/>
              <a:t>‹#›</a:t>
            </a:fld>
            <a:endParaRPr lang="en-US"/>
          </a:p>
        </p:txBody>
      </p:sp>
    </p:spTree>
    <p:extLst>
      <p:ext uri="{BB962C8B-B14F-4D97-AF65-F5344CB8AC3E}">
        <p14:creationId xmlns:p14="http://schemas.microsoft.com/office/powerpoint/2010/main" val="37803436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0" r:id="rId3"/>
    <p:sldLayoutId id="2147483661"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8" Type="http://schemas.openxmlformats.org/officeDocument/2006/relationships/hyperlink" Target="https://drive.google.com/file/d/16Zie_WeyuxUnHtX3AfwjDsDddEXe52D8/view?usp=sharing" TargetMode="External"/><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hyperlink" Target="https://drive.google.com/file/d/1_pjVzjyMLz9mkMC390tnfLgVb14BPQ-m/view?usp=share_link"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10" Type="http://schemas.openxmlformats.org/officeDocument/2006/relationships/hyperlink" Target="https://drive.google.com/file/d/196qtmszQUqgDEdOFz0txPm35mH_iD9N_/view?usp=sharing" TargetMode="External"/><Relationship Id="rId4" Type="http://schemas.openxmlformats.org/officeDocument/2006/relationships/image" Target="../media/image66.png"/><Relationship Id="rId9" Type="http://schemas.openxmlformats.org/officeDocument/2006/relationships/hyperlink" Target="https://drive.google.com/file/d/153XzGj2v8e1nLPMAYIoEv3SZDutJ4wnn/view?usp=share_lin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0.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3.jpeg"/><Relationship Id="rId4" Type="http://schemas.openxmlformats.org/officeDocument/2006/relationships/image" Target="../media/image15.jpe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3B292C-89A9-4B71-931A-CF6AA6072733}"/>
              </a:ext>
            </a:extLst>
          </p:cNvPr>
          <p:cNvSpPr txBox="1"/>
          <p:nvPr/>
        </p:nvSpPr>
        <p:spPr>
          <a:xfrm>
            <a:off x="6235700" y="4664137"/>
            <a:ext cx="5956300" cy="523220"/>
          </a:xfrm>
          <a:prstGeom prst="rect">
            <a:avLst/>
          </a:prstGeom>
          <a:solidFill>
            <a:schemeClr val="accent4">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a:solidFill>
                  <a:prstClr val="black"/>
                </a:solidFill>
                <a:latin typeface="Candara" panose="020E0502030303020204" pitchFamily="34" charset="0"/>
              </a:rPr>
              <a:t>2022 Overview</a:t>
            </a:r>
            <a:endParaRPr kumimoji="0" lang="en-US" sz="2800" b="0" i="0" u="none" strike="noStrike" kern="1200" cap="none" spc="0" normalizeH="0" baseline="0" noProof="0">
              <a:ln>
                <a:noFill/>
              </a:ln>
              <a:solidFill>
                <a:prstClr val="black"/>
              </a:solidFill>
              <a:effectLst/>
              <a:uLnTx/>
              <a:uFillTx/>
              <a:latin typeface="Candara" panose="020E0502030303020204" pitchFamily="34" charset="0"/>
              <a:ea typeface="+mn-ea"/>
              <a:cs typeface="+mn-cs"/>
            </a:endParaRPr>
          </a:p>
        </p:txBody>
      </p:sp>
      <p:sp>
        <p:nvSpPr>
          <p:cNvPr id="8" name="Rectangle 7">
            <a:extLst>
              <a:ext uri="{FF2B5EF4-FFF2-40B4-BE49-F238E27FC236}">
                <a16:creationId xmlns:a16="http://schemas.microsoft.com/office/drawing/2014/main" id="{F90BB775-31C4-4133-9DE5-C63848479A09}"/>
              </a:ext>
            </a:extLst>
          </p:cNvPr>
          <p:cNvSpPr/>
          <p:nvPr/>
        </p:nvSpPr>
        <p:spPr>
          <a:xfrm>
            <a:off x="-771" y="1701"/>
            <a:ext cx="12192001" cy="7375351"/>
          </a:xfrm>
          <a:prstGeom prst="rect">
            <a:avLst/>
          </a:prstGeom>
          <a:solidFill>
            <a:srgbClr val="FFF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32DAF2E0-10E4-4F69-8B2C-B66E511DC9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541" y="5621372"/>
            <a:ext cx="12443080" cy="1325563"/>
          </a:xfrm>
          <a:prstGeom prst="rect">
            <a:avLst/>
          </a:prstGeom>
        </p:spPr>
      </p:pic>
      <p:pic>
        <p:nvPicPr>
          <p:cNvPr id="13" name="Graphic 12">
            <a:extLst>
              <a:ext uri="{FF2B5EF4-FFF2-40B4-BE49-F238E27FC236}">
                <a16:creationId xmlns:a16="http://schemas.microsoft.com/office/drawing/2014/main" id="{D2D0A9F7-4B40-4EA8-BEE0-697E8B2364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9703" y="-1224380"/>
            <a:ext cx="3596452" cy="3596452"/>
          </a:xfrm>
          <a:prstGeom prst="rect">
            <a:avLst/>
          </a:prstGeom>
        </p:spPr>
      </p:pic>
      <p:sp>
        <p:nvSpPr>
          <p:cNvPr id="16" name="Oval 15">
            <a:extLst>
              <a:ext uri="{FF2B5EF4-FFF2-40B4-BE49-F238E27FC236}">
                <a16:creationId xmlns:a16="http://schemas.microsoft.com/office/drawing/2014/main" id="{7717C61D-2C24-4AE7-B2AC-7ECE5BC056FF}"/>
              </a:ext>
            </a:extLst>
          </p:cNvPr>
          <p:cNvSpPr/>
          <p:nvPr/>
        </p:nvSpPr>
        <p:spPr>
          <a:xfrm>
            <a:off x="321510" y="4025883"/>
            <a:ext cx="374102" cy="374102"/>
          </a:xfrm>
          <a:prstGeom prst="ellipse">
            <a:avLst/>
          </a:prstGeom>
          <a:solidFill>
            <a:srgbClr val="386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C6D6ABA-F7CF-4733-AF6D-B0776957DB61}"/>
              </a:ext>
            </a:extLst>
          </p:cNvPr>
          <p:cNvSpPr/>
          <p:nvPr/>
        </p:nvSpPr>
        <p:spPr>
          <a:xfrm>
            <a:off x="706556" y="4725692"/>
            <a:ext cx="178905" cy="178905"/>
          </a:xfrm>
          <a:prstGeom prst="ellipse">
            <a:avLst/>
          </a:prstGeom>
          <a:solidFill>
            <a:srgbClr val="FBAB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93B1FA7-B2A5-4B79-8C42-C50C5F20ED85}"/>
              </a:ext>
            </a:extLst>
          </p:cNvPr>
          <p:cNvSpPr txBox="1"/>
          <p:nvPr/>
        </p:nvSpPr>
        <p:spPr>
          <a:xfrm>
            <a:off x="5441211" y="1811348"/>
            <a:ext cx="6280033" cy="2229585"/>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5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tx2">
                  <a:lumMod val="25000"/>
                </a:schemeClr>
              </a:solidFill>
              <a:effectLst/>
              <a:uLnTx/>
              <a:uFillTx/>
              <a:latin typeface="Open Sans" pitchFamily="2" charset="0"/>
              <a:ea typeface="Open Sans" pitchFamily="2" charset="0"/>
              <a:cs typeface="Open Sans" pitchFamily="2" charset="0"/>
            </a:endParaRPr>
          </a:p>
          <a:p>
            <a:pPr>
              <a:lnSpc>
                <a:spcPct val="150000"/>
              </a:lnSpc>
              <a:buClrTx/>
              <a:buFontTx/>
              <a:defRPr/>
            </a:pPr>
            <a:endParaRPr kumimoji="0" lang="en-US" sz="3200" b="1" i="0" u="none" strike="noStrike" kern="1200" cap="none" spc="0" normalizeH="0" baseline="0" noProof="0">
              <a:ln>
                <a:noFill/>
              </a:ln>
              <a:solidFill>
                <a:schemeClr val="tx2">
                  <a:lumMod val="25000"/>
                </a:schemeClr>
              </a:solidFill>
              <a:effectLst/>
              <a:uLnTx/>
              <a:uFillTx/>
              <a:latin typeface="Open Sans" pitchFamily="2" charset="0"/>
              <a:ea typeface="Open Sans" pitchFamily="2" charset="0"/>
              <a:cs typeface="Open Sans" pitchFamily="2" charset="0"/>
            </a:endParaRPr>
          </a:p>
          <a:p>
            <a:pPr>
              <a:lnSpc>
                <a:spcPct val="150000"/>
              </a:lnSpc>
            </a:pPr>
            <a:endParaRPr lang="en-US" sz="3200" b="1">
              <a:solidFill>
                <a:schemeClr val="tx2">
                  <a:lumMod val="25000"/>
                </a:schemeClr>
              </a:solidFill>
              <a:latin typeface="Open Sans" pitchFamily="2" charset="0"/>
              <a:ea typeface="Open Sans" pitchFamily="2" charset="0"/>
              <a:cs typeface="Open Sans" pitchFamily="2" charset="0"/>
            </a:endParaRPr>
          </a:p>
        </p:txBody>
      </p:sp>
      <p:sp>
        <p:nvSpPr>
          <p:cNvPr id="6" name="TextBox 5">
            <a:extLst>
              <a:ext uri="{FF2B5EF4-FFF2-40B4-BE49-F238E27FC236}">
                <a16:creationId xmlns:a16="http://schemas.microsoft.com/office/drawing/2014/main" id="{D0CA32C4-7887-4D1F-B38C-F4E92877FD1D}"/>
              </a:ext>
            </a:extLst>
          </p:cNvPr>
          <p:cNvSpPr txBox="1"/>
          <p:nvPr/>
        </p:nvSpPr>
        <p:spPr>
          <a:xfrm>
            <a:off x="5491653" y="4623763"/>
            <a:ext cx="3759200" cy="707886"/>
          </a:xfrm>
          <a:prstGeom prst="rect">
            <a:avLst/>
          </a:prstGeom>
          <a:noFill/>
        </p:spPr>
        <p:txBody>
          <a:bodyPr wrap="square" lIns="91440" tIns="45720" rIns="91440" bIns="45720" rtlCol="0" anchor="t">
            <a:spAutoFit/>
          </a:bodyPr>
          <a:lstStyle/>
          <a:p>
            <a:endParaRPr lang="en-US" sz="2000">
              <a:latin typeface="Open Sans" pitchFamily="2" charset="0"/>
              <a:ea typeface="Open Sans" pitchFamily="2" charset="0"/>
              <a:cs typeface="Open Sans" pitchFamily="2" charset="0"/>
            </a:endParaRPr>
          </a:p>
          <a:p>
            <a:endParaRPr lang="en-US" sz="2000">
              <a:latin typeface="Open Sans" pitchFamily="2" charset="0"/>
              <a:ea typeface="Open Sans" pitchFamily="2" charset="0"/>
              <a:cs typeface="Open Sans" pitchFamily="2" charset="0"/>
            </a:endParaRPr>
          </a:p>
        </p:txBody>
      </p:sp>
      <p:cxnSp>
        <p:nvCxnSpPr>
          <p:cNvPr id="21" name="Straight Connector 20">
            <a:extLst>
              <a:ext uri="{FF2B5EF4-FFF2-40B4-BE49-F238E27FC236}">
                <a16:creationId xmlns:a16="http://schemas.microsoft.com/office/drawing/2014/main" id="{6DBB2AED-2E3B-4A11-8535-D8E9130FE3AE}"/>
              </a:ext>
            </a:extLst>
          </p:cNvPr>
          <p:cNvCxnSpPr/>
          <p:nvPr/>
        </p:nvCxnSpPr>
        <p:spPr>
          <a:xfrm>
            <a:off x="6804615" y="3472907"/>
            <a:ext cx="3552492" cy="0"/>
          </a:xfrm>
          <a:prstGeom prst="line">
            <a:avLst/>
          </a:prstGeom>
          <a:ln w="28575">
            <a:solidFill>
              <a:srgbClr val="F7BA00"/>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extLst>
              <a:ext uri="{FF2B5EF4-FFF2-40B4-BE49-F238E27FC236}">
                <a16:creationId xmlns:a16="http://schemas.microsoft.com/office/drawing/2014/main" id="{0BE03694-A15B-6DE7-6A37-8FCA4AC074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3153" y="1807364"/>
            <a:ext cx="2927489" cy="1485801"/>
          </a:xfrm>
          <a:prstGeom prst="rect">
            <a:avLst/>
          </a:prstGeom>
        </p:spPr>
      </p:pic>
      <p:pic>
        <p:nvPicPr>
          <p:cNvPr id="5" name="Picture 2" descr="A group of people posing for a photo&#10;&#10;Description automatically generated">
            <a:extLst>
              <a:ext uri="{FF2B5EF4-FFF2-40B4-BE49-F238E27FC236}">
                <a16:creationId xmlns:a16="http://schemas.microsoft.com/office/drawing/2014/main" id="{AF1B4000-7456-B1C1-24C5-2D1259C56919}"/>
              </a:ext>
            </a:extLst>
          </p:cNvPr>
          <p:cNvPicPr>
            <a:picLocks noChangeAspect="1"/>
          </p:cNvPicPr>
          <p:nvPr/>
        </p:nvPicPr>
        <p:blipFill>
          <a:blip r:embed="rId8"/>
          <a:stretch>
            <a:fillRect/>
          </a:stretch>
        </p:blipFill>
        <p:spPr>
          <a:xfrm>
            <a:off x="1166988" y="1674235"/>
            <a:ext cx="5246914" cy="3509573"/>
          </a:xfrm>
          <a:prstGeom prst="rect">
            <a:avLst/>
          </a:prstGeom>
          <a:ln>
            <a:solidFill>
              <a:schemeClr val="tx1"/>
            </a:solidFill>
          </a:ln>
        </p:spPr>
      </p:pic>
      <p:pic>
        <p:nvPicPr>
          <p:cNvPr id="10" name="Graphic 9">
            <a:extLst>
              <a:ext uri="{FF2B5EF4-FFF2-40B4-BE49-F238E27FC236}">
                <a16:creationId xmlns:a16="http://schemas.microsoft.com/office/drawing/2014/main" id="{1A8CF4FB-E726-F650-ECD1-31F5F97C31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78749" y="4535685"/>
            <a:ext cx="3596452" cy="3596452"/>
          </a:xfrm>
          <a:prstGeom prst="rect">
            <a:avLst/>
          </a:prstGeom>
        </p:spPr>
      </p:pic>
      <p:sp>
        <p:nvSpPr>
          <p:cNvPr id="3" name="TextBox 2">
            <a:extLst>
              <a:ext uri="{FF2B5EF4-FFF2-40B4-BE49-F238E27FC236}">
                <a16:creationId xmlns:a16="http://schemas.microsoft.com/office/drawing/2014/main" id="{551B7292-040E-1585-D5CF-C9EE5A177CFE}"/>
              </a:ext>
            </a:extLst>
          </p:cNvPr>
          <p:cNvSpPr txBox="1"/>
          <p:nvPr/>
        </p:nvSpPr>
        <p:spPr>
          <a:xfrm>
            <a:off x="7155352" y="3912264"/>
            <a:ext cx="3320451" cy="646331"/>
          </a:xfrm>
          <a:prstGeom prst="rect">
            <a:avLst/>
          </a:prstGeom>
          <a:noFill/>
        </p:spPr>
        <p:txBody>
          <a:bodyPr wrap="square" rtlCol="0">
            <a:spAutoFit/>
          </a:bodyPr>
          <a:lstStyle/>
          <a:p>
            <a:r>
              <a:rPr lang="en-US" sz="3600" b="1"/>
              <a:t>SPED Skills Suite</a:t>
            </a:r>
          </a:p>
        </p:txBody>
      </p:sp>
    </p:spTree>
    <p:extLst>
      <p:ext uri="{BB962C8B-B14F-4D97-AF65-F5344CB8AC3E}">
        <p14:creationId xmlns:p14="http://schemas.microsoft.com/office/powerpoint/2010/main" val="3591423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43E9A-E52D-CC5A-396C-8EADA5DFB9C6}"/>
              </a:ext>
            </a:extLst>
          </p:cNvPr>
          <p:cNvSpPr>
            <a:spLocks noGrp="1"/>
          </p:cNvSpPr>
          <p:nvPr>
            <p:ph type="title"/>
          </p:nvPr>
        </p:nvSpPr>
        <p:spPr/>
        <p:txBody>
          <a:bodyPr/>
          <a:lstStyle/>
          <a:p>
            <a:r>
              <a:rPr lang="en-US"/>
              <a:t>Types of Content in Vizzle</a:t>
            </a:r>
          </a:p>
        </p:txBody>
      </p:sp>
      <p:sp>
        <p:nvSpPr>
          <p:cNvPr id="5" name="TextBox 4">
            <a:extLst>
              <a:ext uri="{FF2B5EF4-FFF2-40B4-BE49-F238E27FC236}">
                <a16:creationId xmlns:a16="http://schemas.microsoft.com/office/drawing/2014/main" id="{0265033E-2D2C-0636-6D1F-8481957C2123}"/>
              </a:ext>
            </a:extLst>
          </p:cNvPr>
          <p:cNvSpPr txBox="1"/>
          <p:nvPr/>
        </p:nvSpPr>
        <p:spPr>
          <a:xfrm>
            <a:off x="699991" y="2545977"/>
            <a:ext cx="7877370" cy="1754326"/>
          </a:xfrm>
          <a:prstGeom prst="rect">
            <a:avLst/>
          </a:prstGeom>
          <a:noFill/>
        </p:spPr>
        <p:txBody>
          <a:bodyPr wrap="square" lIns="91440" tIns="45720" rIns="91440" bIns="45720" rtlCol="0" anchor="t">
            <a:spAutoFit/>
          </a:bodyPr>
          <a:lstStyle/>
          <a:p>
            <a:r>
              <a:rPr lang="en-US" sz="3600" b="1">
                <a:latin typeface="Open Sans"/>
                <a:ea typeface="Open Sans"/>
                <a:cs typeface="Open Sans"/>
              </a:rPr>
              <a:t>Academic Curriculum</a:t>
            </a:r>
          </a:p>
          <a:p>
            <a:endParaRPr lang="en-US" sz="3600">
              <a:latin typeface="Open Sans"/>
              <a:ea typeface="Open Sans"/>
              <a:cs typeface="Open Sans"/>
            </a:endParaRPr>
          </a:p>
          <a:p>
            <a:r>
              <a:rPr lang="en-US" sz="3600" b="1">
                <a:latin typeface="Open Sans"/>
                <a:ea typeface="Open Sans"/>
                <a:cs typeface="Open Sans"/>
              </a:rPr>
              <a:t>Special Education Skills Suite</a:t>
            </a:r>
          </a:p>
        </p:txBody>
      </p:sp>
      <p:pic>
        <p:nvPicPr>
          <p:cNvPr id="3" name="Picture 3" descr="A picture containing graphical user interface&#10;&#10;Description automatically generated">
            <a:extLst>
              <a:ext uri="{FF2B5EF4-FFF2-40B4-BE49-F238E27FC236}">
                <a16:creationId xmlns:a16="http://schemas.microsoft.com/office/drawing/2014/main" id="{52B29F1B-ECB1-1ED5-23E2-89BFD21DB632}"/>
              </a:ext>
            </a:extLst>
          </p:cNvPr>
          <p:cNvPicPr>
            <a:picLocks noChangeAspect="1"/>
          </p:cNvPicPr>
          <p:nvPr/>
        </p:nvPicPr>
        <p:blipFill>
          <a:blip r:embed="rId3"/>
          <a:stretch>
            <a:fillRect/>
          </a:stretch>
        </p:blipFill>
        <p:spPr>
          <a:xfrm>
            <a:off x="7553325" y="1769481"/>
            <a:ext cx="4143375" cy="3112664"/>
          </a:xfrm>
          <a:prstGeom prst="rect">
            <a:avLst/>
          </a:prstGeom>
          <a:ln>
            <a:solidFill>
              <a:schemeClr val="tx1"/>
            </a:solidFill>
          </a:ln>
        </p:spPr>
      </p:pic>
    </p:spTree>
    <p:extLst>
      <p:ext uri="{BB962C8B-B14F-4D97-AF65-F5344CB8AC3E}">
        <p14:creationId xmlns:p14="http://schemas.microsoft.com/office/powerpoint/2010/main" val="691549050"/>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descr="Graphical user interface, application&#10;&#10;Description automatically generated">
            <a:extLst>
              <a:ext uri="{FF2B5EF4-FFF2-40B4-BE49-F238E27FC236}">
                <a16:creationId xmlns:a16="http://schemas.microsoft.com/office/drawing/2014/main" id="{3612A15F-7B7E-7AEE-2B67-B4BBA50F8E14}"/>
              </a:ext>
            </a:extLst>
          </p:cNvPr>
          <p:cNvPicPr>
            <a:picLocks noChangeAspect="1"/>
          </p:cNvPicPr>
          <p:nvPr/>
        </p:nvPicPr>
        <p:blipFill>
          <a:blip r:embed="rId3"/>
          <a:stretch>
            <a:fillRect/>
          </a:stretch>
        </p:blipFill>
        <p:spPr>
          <a:xfrm>
            <a:off x="8788400" y="2404177"/>
            <a:ext cx="2979057" cy="1922645"/>
          </a:xfrm>
          <a:prstGeom prst="rect">
            <a:avLst/>
          </a:prstGeom>
        </p:spPr>
      </p:pic>
      <p:sp>
        <p:nvSpPr>
          <p:cNvPr id="2" name="Title 1">
            <a:extLst>
              <a:ext uri="{FF2B5EF4-FFF2-40B4-BE49-F238E27FC236}">
                <a16:creationId xmlns:a16="http://schemas.microsoft.com/office/drawing/2014/main" id="{E00AEF6F-3B80-A942-0911-ED199D88423B}"/>
              </a:ext>
            </a:extLst>
          </p:cNvPr>
          <p:cNvSpPr>
            <a:spLocks noGrp="1"/>
          </p:cNvSpPr>
          <p:nvPr>
            <p:ph type="title"/>
          </p:nvPr>
        </p:nvSpPr>
        <p:spPr>
          <a:xfrm>
            <a:off x="0" y="259629"/>
            <a:ext cx="8944001" cy="712387"/>
          </a:xfrm>
        </p:spPr>
        <p:txBody>
          <a:bodyPr>
            <a:normAutofit/>
          </a:bodyPr>
          <a:lstStyle/>
          <a:p>
            <a:r>
              <a:rPr lang="en-US">
                <a:latin typeface="Open Sans Light"/>
                <a:ea typeface="Open Sans Light"/>
                <a:cs typeface="Open Sans Light"/>
              </a:rPr>
              <a:t>Assessments</a:t>
            </a:r>
            <a:endParaRPr lang="en-US"/>
          </a:p>
        </p:txBody>
      </p:sp>
      <p:sp>
        <p:nvSpPr>
          <p:cNvPr id="3" name="TextBox 2">
            <a:extLst>
              <a:ext uri="{FF2B5EF4-FFF2-40B4-BE49-F238E27FC236}">
                <a16:creationId xmlns:a16="http://schemas.microsoft.com/office/drawing/2014/main" id="{FFCECEBC-EF7A-4199-EFEE-F8BE91DD75EB}"/>
              </a:ext>
            </a:extLst>
          </p:cNvPr>
          <p:cNvSpPr txBox="1"/>
          <p:nvPr/>
        </p:nvSpPr>
        <p:spPr>
          <a:xfrm>
            <a:off x="243118" y="1993171"/>
            <a:ext cx="3671004"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3200">
                <a:latin typeface="Open Sans"/>
                <a:ea typeface="Open Sans"/>
                <a:cs typeface="Calibri"/>
              </a:rPr>
              <a:t>Pre &amp; Post Topic Assessments</a:t>
            </a:r>
          </a:p>
          <a:p>
            <a:pPr marL="342900" indent="-342900">
              <a:buFont typeface="Arial"/>
              <a:buChar char="•"/>
            </a:pPr>
            <a:endParaRPr lang="en-US" sz="3200">
              <a:latin typeface="Open Sans"/>
              <a:ea typeface="Open Sans"/>
              <a:cs typeface="Calibri"/>
            </a:endParaRPr>
          </a:p>
          <a:p>
            <a:pPr marL="342900" indent="-342900">
              <a:buFont typeface="Arial"/>
              <a:buChar char="•"/>
            </a:pPr>
            <a:r>
              <a:rPr lang="en-US" sz="3200">
                <a:latin typeface="Open Sans"/>
                <a:ea typeface="Open Sans"/>
                <a:cs typeface="Calibri"/>
              </a:rPr>
              <a:t>Unit Summative Assessments </a:t>
            </a:r>
          </a:p>
          <a:p>
            <a:pPr marL="342900" indent="-342900">
              <a:buFont typeface="Arial"/>
              <a:buChar char="•"/>
            </a:pPr>
            <a:endParaRPr lang="en-US" sz="2400">
              <a:latin typeface="Open Sans"/>
              <a:ea typeface="Open Sans"/>
              <a:cs typeface="Calibri"/>
            </a:endParaRPr>
          </a:p>
          <a:p>
            <a:pPr marL="342900" indent="-342900">
              <a:buFont typeface="Arial"/>
              <a:buChar char="•"/>
            </a:pPr>
            <a:endParaRPr lang="en-US" sz="2400">
              <a:latin typeface="Open Sans"/>
              <a:ea typeface="Open Sans"/>
              <a:cs typeface="Calibri"/>
            </a:endParaRPr>
          </a:p>
        </p:txBody>
      </p:sp>
      <p:pic>
        <p:nvPicPr>
          <p:cNvPr id="4" name="Picture 4" descr="Graphical user interface, application, Word&#10;&#10;Description automatically generated">
            <a:extLst>
              <a:ext uri="{FF2B5EF4-FFF2-40B4-BE49-F238E27FC236}">
                <a16:creationId xmlns:a16="http://schemas.microsoft.com/office/drawing/2014/main" id="{F499F79D-019B-4517-EE04-945E18DEFD5E}"/>
              </a:ext>
            </a:extLst>
          </p:cNvPr>
          <p:cNvPicPr>
            <a:picLocks noChangeAspect="1"/>
          </p:cNvPicPr>
          <p:nvPr/>
        </p:nvPicPr>
        <p:blipFill>
          <a:blip r:embed="rId4"/>
          <a:stretch>
            <a:fillRect/>
          </a:stretch>
        </p:blipFill>
        <p:spPr>
          <a:xfrm>
            <a:off x="3534746" y="4087199"/>
            <a:ext cx="2743200" cy="2384745"/>
          </a:xfrm>
          <a:prstGeom prst="rect">
            <a:avLst/>
          </a:prstGeom>
        </p:spPr>
      </p:pic>
      <p:pic>
        <p:nvPicPr>
          <p:cNvPr id="7" name="Picture 7" descr="Graphical user interface, application, Word&#10;&#10;Description automatically generated">
            <a:extLst>
              <a:ext uri="{FF2B5EF4-FFF2-40B4-BE49-F238E27FC236}">
                <a16:creationId xmlns:a16="http://schemas.microsoft.com/office/drawing/2014/main" id="{CC644B93-EDE0-7FEA-B657-956430F119E3}"/>
              </a:ext>
            </a:extLst>
          </p:cNvPr>
          <p:cNvPicPr>
            <a:picLocks noChangeAspect="1"/>
          </p:cNvPicPr>
          <p:nvPr/>
        </p:nvPicPr>
        <p:blipFill rotWithShape="1">
          <a:blip r:embed="rId5"/>
          <a:srcRect t="19005" r="283" b="9702"/>
          <a:stretch/>
        </p:blipFill>
        <p:spPr>
          <a:xfrm>
            <a:off x="6349482" y="3925986"/>
            <a:ext cx="3699595" cy="1649982"/>
          </a:xfrm>
          <a:prstGeom prst="rect">
            <a:avLst/>
          </a:prstGeom>
        </p:spPr>
      </p:pic>
      <p:pic>
        <p:nvPicPr>
          <p:cNvPr id="8" name="Picture 8" descr="Graphical user interface, website&#10;&#10;Description automatically generated">
            <a:extLst>
              <a:ext uri="{FF2B5EF4-FFF2-40B4-BE49-F238E27FC236}">
                <a16:creationId xmlns:a16="http://schemas.microsoft.com/office/drawing/2014/main" id="{5B1789FB-5883-4AF6-77BE-7CCEBF353B87}"/>
              </a:ext>
            </a:extLst>
          </p:cNvPr>
          <p:cNvPicPr>
            <a:picLocks noChangeAspect="1"/>
          </p:cNvPicPr>
          <p:nvPr/>
        </p:nvPicPr>
        <p:blipFill>
          <a:blip r:embed="rId6"/>
          <a:stretch>
            <a:fillRect/>
          </a:stretch>
        </p:blipFill>
        <p:spPr>
          <a:xfrm>
            <a:off x="4149012" y="1252358"/>
            <a:ext cx="2743200" cy="2378304"/>
          </a:xfrm>
          <a:prstGeom prst="rect">
            <a:avLst/>
          </a:prstGeom>
        </p:spPr>
      </p:pic>
      <p:pic>
        <p:nvPicPr>
          <p:cNvPr id="9" name="Picture 9" descr="Graphical user interface&#10;&#10;Description automatically generated">
            <a:extLst>
              <a:ext uri="{FF2B5EF4-FFF2-40B4-BE49-F238E27FC236}">
                <a16:creationId xmlns:a16="http://schemas.microsoft.com/office/drawing/2014/main" id="{404A133E-431F-2E5B-27B7-96E1465F2A48}"/>
              </a:ext>
            </a:extLst>
          </p:cNvPr>
          <p:cNvPicPr>
            <a:picLocks noChangeAspect="1"/>
          </p:cNvPicPr>
          <p:nvPr/>
        </p:nvPicPr>
        <p:blipFill rotWithShape="1">
          <a:blip r:embed="rId7"/>
          <a:srcRect t="13773" r="283" b="6236"/>
          <a:stretch/>
        </p:blipFill>
        <p:spPr>
          <a:xfrm>
            <a:off x="8943910" y="4868927"/>
            <a:ext cx="3062003" cy="1542520"/>
          </a:xfrm>
          <a:prstGeom prst="rect">
            <a:avLst/>
          </a:prstGeom>
        </p:spPr>
      </p:pic>
      <p:pic>
        <p:nvPicPr>
          <p:cNvPr id="11" name="Picture 11" descr="Graphical user interface, application&#10;&#10;Description automatically generated">
            <a:extLst>
              <a:ext uri="{FF2B5EF4-FFF2-40B4-BE49-F238E27FC236}">
                <a16:creationId xmlns:a16="http://schemas.microsoft.com/office/drawing/2014/main" id="{98E4C358-7602-DEDE-2D9A-7AC4D88D5985}"/>
              </a:ext>
            </a:extLst>
          </p:cNvPr>
          <p:cNvPicPr>
            <a:picLocks noChangeAspect="1"/>
          </p:cNvPicPr>
          <p:nvPr/>
        </p:nvPicPr>
        <p:blipFill>
          <a:blip r:embed="rId8"/>
          <a:stretch>
            <a:fillRect/>
          </a:stretch>
        </p:blipFill>
        <p:spPr>
          <a:xfrm>
            <a:off x="6963747" y="1070655"/>
            <a:ext cx="3209730" cy="1606486"/>
          </a:xfrm>
          <a:prstGeom prst="rect">
            <a:avLst/>
          </a:prstGeom>
          <a:ln>
            <a:solidFill>
              <a:schemeClr val="tx1"/>
            </a:solidFill>
          </a:ln>
        </p:spPr>
      </p:pic>
    </p:spTree>
    <p:extLst>
      <p:ext uri="{BB962C8B-B14F-4D97-AF65-F5344CB8AC3E}">
        <p14:creationId xmlns:p14="http://schemas.microsoft.com/office/powerpoint/2010/main" val="4186999703"/>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C77F5-5685-9316-0531-3736E34CE3F7}"/>
              </a:ext>
            </a:extLst>
          </p:cNvPr>
          <p:cNvSpPr>
            <a:spLocks noGrp="1"/>
          </p:cNvSpPr>
          <p:nvPr>
            <p:ph type="title"/>
          </p:nvPr>
        </p:nvSpPr>
        <p:spPr/>
        <p:txBody>
          <a:bodyPr/>
          <a:lstStyle/>
          <a:p>
            <a:r>
              <a:rPr lang="en-US">
                <a:latin typeface="Open Sans Light"/>
                <a:ea typeface="Open Sans Light"/>
                <a:cs typeface="Open Sans Light"/>
              </a:rPr>
              <a:t>Leveled Activities to Assess, Instruct, &amp; Generalize</a:t>
            </a:r>
            <a:endParaRPr lang="en-US"/>
          </a:p>
        </p:txBody>
      </p:sp>
      <p:sp>
        <p:nvSpPr>
          <p:cNvPr id="3" name="TextBox 2">
            <a:extLst>
              <a:ext uri="{FF2B5EF4-FFF2-40B4-BE49-F238E27FC236}">
                <a16:creationId xmlns:a16="http://schemas.microsoft.com/office/drawing/2014/main" id="{B53F7666-6ED2-5FD6-A78A-2CC363E7FEF7}"/>
              </a:ext>
            </a:extLst>
          </p:cNvPr>
          <p:cNvSpPr txBox="1"/>
          <p:nvPr/>
        </p:nvSpPr>
        <p:spPr>
          <a:xfrm>
            <a:off x="282021" y="1536174"/>
            <a:ext cx="492836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solidFill>
                  <a:srgbClr val="444444"/>
                </a:solidFill>
                <a:latin typeface="Open Sans"/>
                <a:ea typeface="Open Sans"/>
                <a:cs typeface="Arial"/>
              </a:rPr>
              <a:t>Instructional Text</a:t>
            </a:r>
            <a:endParaRPr lang="en-US">
              <a:cs typeface="Calibri" panose="020F0502020204030204"/>
            </a:endParaRPr>
          </a:p>
          <a:p>
            <a:pPr marL="342900" indent="-342900">
              <a:buFont typeface="Arial"/>
              <a:buChar char="•"/>
            </a:pPr>
            <a:r>
              <a:rPr lang="en-US" sz="2400">
                <a:solidFill>
                  <a:srgbClr val="444444"/>
                </a:solidFill>
                <a:latin typeface="Open Sans"/>
                <a:ea typeface="Open Sans"/>
                <a:cs typeface="Arial"/>
              </a:rPr>
              <a:t>Vocabulary​</a:t>
            </a:r>
          </a:p>
          <a:p>
            <a:pPr marL="342900" indent="-342900">
              <a:buFont typeface="Arial"/>
              <a:buChar char="•"/>
            </a:pPr>
            <a:r>
              <a:rPr lang="en-US" sz="2400">
                <a:solidFill>
                  <a:srgbClr val="444444"/>
                </a:solidFill>
                <a:latin typeface="Open Sans"/>
                <a:ea typeface="Open Sans"/>
                <a:cs typeface="Arial"/>
              </a:rPr>
              <a:t>Matching</a:t>
            </a:r>
          </a:p>
          <a:p>
            <a:pPr marL="342900" indent="-342900">
              <a:buFont typeface="Arial"/>
              <a:buChar char="•"/>
            </a:pPr>
            <a:r>
              <a:rPr lang="en-US" sz="2400">
                <a:solidFill>
                  <a:srgbClr val="444444"/>
                </a:solidFill>
                <a:latin typeface="Open Sans"/>
                <a:ea typeface="Open Sans"/>
                <a:cs typeface="Arial"/>
              </a:rPr>
              <a:t>Multiple Choice​</a:t>
            </a:r>
          </a:p>
          <a:p>
            <a:pPr marL="342900" indent="-342900">
              <a:buFont typeface="Arial"/>
              <a:buChar char="•"/>
            </a:pPr>
            <a:r>
              <a:rPr lang="en-US" sz="2400">
                <a:solidFill>
                  <a:srgbClr val="444444"/>
                </a:solidFill>
                <a:latin typeface="Open Sans"/>
                <a:ea typeface="Open Sans"/>
                <a:cs typeface="Arial"/>
              </a:rPr>
              <a:t>True &amp; False</a:t>
            </a:r>
          </a:p>
          <a:p>
            <a:pPr marL="342900" indent="-342900">
              <a:buFont typeface="Arial"/>
              <a:buChar char="•"/>
            </a:pPr>
            <a:r>
              <a:rPr lang="en-US" sz="2400">
                <a:solidFill>
                  <a:srgbClr val="444444"/>
                </a:solidFill>
                <a:latin typeface="Open Sans"/>
                <a:ea typeface="Open Sans"/>
                <a:cs typeface="Arial"/>
              </a:rPr>
              <a:t>Fill in the Blank</a:t>
            </a:r>
          </a:p>
          <a:p>
            <a:pPr marL="342900" indent="-342900">
              <a:buFont typeface="Arial"/>
              <a:buChar char="•"/>
            </a:pPr>
            <a:r>
              <a:rPr lang="en-US" sz="2400">
                <a:solidFill>
                  <a:srgbClr val="444444"/>
                </a:solidFill>
                <a:latin typeface="Open Sans"/>
                <a:ea typeface="Open Sans"/>
                <a:cs typeface="Arial"/>
              </a:rPr>
              <a:t>Sorting </a:t>
            </a:r>
          </a:p>
          <a:p>
            <a:pPr marL="342900" indent="-342900">
              <a:buFont typeface="Arial"/>
              <a:buChar char="•"/>
            </a:pPr>
            <a:r>
              <a:rPr lang="en-US" sz="2400">
                <a:solidFill>
                  <a:srgbClr val="444444"/>
                </a:solidFill>
                <a:latin typeface="Open Sans"/>
                <a:ea typeface="Open Sans"/>
                <a:cs typeface="Arial"/>
              </a:rPr>
              <a:t>Categorizing​</a:t>
            </a:r>
            <a:endParaRPr lang="en-US" sz="2400">
              <a:latin typeface="Open Sans"/>
              <a:ea typeface="Open Sans"/>
              <a:cs typeface="Calibri"/>
            </a:endParaRPr>
          </a:p>
          <a:p>
            <a:pPr marL="342900" indent="-342900">
              <a:buFont typeface="Arial"/>
              <a:buChar char="•"/>
            </a:pPr>
            <a:r>
              <a:rPr lang="en-US" sz="2400">
                <a:solidFill>
                  <a:srgbClr val="444444"/>
                </a:solidFill>
                <a:latin typeface="Open Sans"/>
                <a:ea typeface="Open Sans"/>
                <a:cs typeface="Arial"/>
              </a:rPr>
              <a:t>Sequencing​</a:t>
            </a:r>
          </a:p>
          <a:p>
            <a:pPr marL="342900" indent="-342900">
              <a:buFont typeface="Arial"/>
              <a:buChar char="•"/>
            </a:pPr>
            <a:r>
              <a:rPr lang="en-US" sz="2400">
                <a:solidFill>
                  <a:srgbClr val="444444"/>
                </a:solidFill>
                <a:latin typeface="Open Sans"/>
                <a:ea typeface="Open Sans"/>
                <a:cs typeface="Arial"/>
              </a:rPr>
              <a:t>Short Answer</a:t>
            </a:r>
          </a:p>
          <a:p>
            <a:pPr marL="342900" indent="-342900">
              <a:buFont typeface="Arial"/>
              <a:buChar char="•"/>
            </a:pPr>
            <a:r>
              <a:rPr lang="en-US" sz="2400">
                <a:solidFill>
                  <a:srgbClr val="444444"/>
                </a:solidFill>
                <a:latin typeface="Open Sans"/>
                <a:ea typeface="Open Sans"/>
                <a:cs typeface="Arial"/>
              </a:rPr>
              <a:t>Essay​</a:t>
            </a:r>
          </a:p>
          <a:p>
            <a:pPr marL="342900" indent="-342900">
              <a:buFont typeface="Arial"/>
              <a:buChar char="•"/>
            </a:pPr>
            <a:r>
              <a:rPr lang="en-US" sz="2400">
                <a:solidFill>
                  <a:srgbClr val="444444"/>
                </a:solidFill>
                <a:latin typeface="Open Sans"/>
                <a:ea typeface="Open Sans"/>
                <a:cs typeface="Arial"/>
              </a:rPr>
              <a:t>Game​s</a:t>
            </a:r>
          </a:p>
        </p:txBody>
      </p:sp>
      <p:pic>
        <p:nvPicPr>
          <p:cNvPr id="5" name="Picture 23" descr="Graphical user interface, text, application&#10;&#10;Description automatically generated">
            <a:extLst>
              <a:ext uri="{FF2B5EF4-FFF2-40B4-BE49-F238E27FC236}">
                <a16:creationId xmlns:a16="http://schemas.microsoft.com/office/drawing/2014/main" id="{2C7728D8-0D4F-F166-5AD5-41DE1CBE7466}"/>
              </a:ext>
            </a:extLst>
          </p:cNvPr>
          <p:cNvPicPr>
            <a:picLocks noChangeAspect="1"/>
          </p:cNvPicPr>
          <p:nvPr/>
        </p:nvPicPr>
        <p:blipFill>
          <a:blip r:embed="rId3"/>
          <a:stretch>
            <a:fillRect/>
          </a:stretch>
        </p:blipFill>
        <p:spPr>
          <a:xfrm>
            <a:off x="3333547" y="1116759"/>
            <a:ext cx="3901429" cy="1624195"/>
          </a:xfrm>
          <a:prstGeom prst="rect">
            <a:avLst/>
          </a:prstGeom>
          <a:ln>
            <a:solidFill>
              <a:schemeClr val="tx1"/>
            </a:solidFill>
          </a:ln>
        </p:spPr>
      </p:pic>
      <p:pic>
        <p:nvPicPr>
          <p:cNvPr id="6" name="Picture 25" descr="Graphical user interface, application&#10;&#10;Description automatically generated">
            <a:extLst>
              <a:ext uri="{FF2B5EF4-FFF2-40B4-BE49-F238E27FC236}">
                <a16:creationId xmlns:a16="http://schemas.microsoft.com/office/drawing/2014/main" id="{9155C64C-D81F-A74C-04A9-6B008150039B}"/>
              </a:ext>
            </a:extLst>
          </p:cNvPr>
          <p:cNvPicPr>
            <a:picLocks noChangeAspect="1"/>
          </p:cNvPicPr>
          <p:nvPr/>
        </p:nvPicPr>
        <p:blipFill>
          <a:blip r:embed="rId4"/>
          <a:stretch>
            <a:fillRect/>
          </a:stretch>
        </p:blipFill>
        <p:spPr>
          <a:xfrm>
            <a:off x="4881021" y="2849811"/>
            <a:ext cx="2734758" cy="1501701"/>
          </a:xfrm>
          <a:prstGeom prst="rect">
            <a:avLst/>
          </a:prstGeom>
          <a:ln>
            <a:solidFill>
              <a:schemeClr val="tx1"/>
            </a:solidFill>
          </a:ln>
        </p:spPr>
      </p:pic>
      <p:pic>
        <p:nvPicPr>
          <p:cNvPr id="7" name="Picture 30" descr="Graphical user interface, application&#10;&#10;Description automatically generated">
            <a:extLst>
              <a:ext uri="{FF2B5EF4-FFF2-40B4-BE49-F238E27FC236}">
                <a16:creationId xmlns:a16="http://schemas.microsoft.com/office/drawing/2014/main" id="{47B61DD3-3AF5-4730-0D63-179ADACA683C}"/>
              </a:ext>
            </a:extLst>
          </p:cNvPr>
          <p:cNvPicPr>
            <a:picLocks noChangeAspect="1"/>
          </p:cNvPicPr>
          <p:nvPr/>
        </p:nvPicPr>
        <p:blipFill>
          <a:blip r:embed="rId5"/>
          <a:stretch>
            <a:fillRect/>
          </a:stretch>
        </p:blipFill>
        <p:spPr>
          <a:xfrm>
            <a:off x="7804465" y="1116759"/>
            <a:ext cx="3700105" cy="1730514"/>
          </a:xfrm>
          <a:prstGeom prst="rect">
            <a:avLst/>
          </a:prstGeom>
          <a:ln>
            <a:solidFill>
              <a:schemeClr val="tx1"/>
            </a:solidFill>
          </a:ln>
        </p:spPr>
      </p:pic>
      <p:pic>
        <p:nvPicPr>
          <p:cNvPr id="8" name="Picture 26" descr="Graphical user interface, website&#10;&#10;Description automatically generated">
            <a:extLst>
              <a:ext uri="{FF2B5EF4-FFF2-40B4-BE49-F238E27FC236}">
                <a16:creationId xmlns:a16="http://schemas.microsoft.com/office/drawing/2014/main" id="{09331564-EB66-27F5-F0B5-3B4DEFD45256}"/>
              </a:ext>
            </a:extLst>
          </p:cNvPr>
          <p:cNvPicPr>
            <a:picLocks noChangeAspect="1"/>
          </p:cNvPicPr>
          <p:nvPr/>
        </p:nvPicPr>
        <p:blipFill>
          <a:blip r:embed="rId6"/>
          <a:stretch>
            <a:fillRect/>
          </a:stretch>
        </p:blipFill>
        <p:spPr>
          <a:xfrm>
            <a:off x="3406118" y="4511169"/>
            <a:ext cx="3948404" cy="1886391"/>
          </a:xfrm>
          <a:prstGeom prst="rect">
            <a:avLst/>
          </a:prstGeom>
          <a:ln>
            <a:solidFill>
              <a:schemeClr val="tx1"/>
            </a:solidFill>
          </a:ln>
        </p:spPr>
      </p:pic>
      <p:pic>
        <p:nvPicPr>
          <p:cNvPr id="9" name="Picture 27" descr="Graphical user interface, application&#10;&#10;Description automatically generated">
            <a:extLst>
              <a:ext uri="{FF2B5EF4-FFF2-40B4-BE49-F238E27FC236}">
                <a16:creationId xmlns:a16="http://schemas.microsoft.com/office/drawing/2014/main" id="{BD98A3E2-F15E-AA09-9F27-A054D842871F}"/>
              </a:ext>
            </a:extLst>
          </p:cNvPr>
          <p:cNvPicPr>
            <a:picLocks noChangeAspect="1"/>
          </p:cNvPicPr>
          <p:nvPr/>
        </p:nvPicPr>
        <p:blipFill>
          <a:blip r:embed="rId7"/>
          <a:stretch>
            <a:fillRect/>
          </a:stretch>
        </p:blipFill>
        <p:spPr>
          <a:xfrm>
            <a:off x="7644808" y="4762993"/>
            <a:ext cx="3859762" cy="1628736"/>
          </a:xfrm>
          <a:prstGeom prst="rect">
            <a:avLst/>
          </a:prstGeom>
        </p:spPr>
      </p:pic>
      <p:pic>
        <p:nvPicPr>
          <p:cNvPr id="10" name="Picture 28" descr="Graphical user interface, application, PowerPoint&#10;&#10;Description automatically generated">
            <a:extLst>
              <a:ext uri="{FF2B5EF4-FFF2-40B4-BE49-F238E27FC236}">
                <a16:creationId xmlns:a16="http://schemas.microsoft.com/office/drawing/2014/main" id="{77BB396D-2493-8671-A1BB-FBE4E61EA382}"/>
              </a:ext>
            </a:extLst>
          </p:cNvPr>
          <p:cNvPicPr>
            <a:picLocks noChangeAspect="1"/>
          </p:cNvPicPr>
          <p:nvPr/>
        </p:nvPicPr>
        <p:blipFill rotWithShape="1">
          <a:blip r:embed="rId8"/>
          <a:srcRect t="14388" r="150" b="8873"/>
          <a:stretch/>
        </p:blipFill>
        <p:spPr>
          <a:xfrm>
            <a:off x="8094751" y="2985158"/>
            <a:ext cx="3816219" cy="1621479"/>
          </a:xfrm>
          <a:prstGeom prst="rect">
            <a:avLst/>
          </a:prstGeom>
          <a:ln>
            <a:solidFill>
              <a:schemeClr val="tx1"/>
            </a:solidFill>
          </a:ln>
        </p:spPr>
      </p:pic>
    </p:spTree>
    <p:extLst>
      <p:ext uri="{BB962C8B-B14F-4D97-AF65-F5344CB8AC3E}">
        <p14:creationId xmlns:p14="http://schemas.microsoft.com/office/powerpoint/2010/main" val="196462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5FD04-4201-E220-6AA1-9675068AE1F5}"/>
              </a:ext>
            </a:extLst>
          </p:cNvPr>
          <p:cNvSpPr>
            <a:spLocks noGrp="1"/>
          </p:cNvSpPr>
          <p:nvPr>
            <p:ph type="title"/>
          </p:nvPr>
        </p:nvSpPr>
        <p:spPr/>
        <p:txBody>
          <a:bodyPr/>
          <a:lstStyle/>
          <a:p>
            <a:r>
              <a:rPr lang="en-US"/>
              <a:t>Data Tracking &amp; Progress Monitoring</a:t>
            </a:r>
          </a:p>
        </p:txBody>
      </p:sp>
      <p:sp>
        <p:nvSpPr>
          <p:cNvPr id="4" name="TextBox 3">
            <a:extLst>
              <a:ext uri="{FF2B5EF4-FFF2-40B4-BE49-F238E27FC236}">
                <a16:creationId xmlns:a16="http://schemas.microsoft.com/office/drawing/2014/main" id="{14F47410-F052-64D6-B9FF-6DA041A6D2F6}"/>
              </a:ext>
            </a:extLst>
          </p:cNvPr>
          <p:cNvSpPr txBox="1"/>
          <p:nvPr/>
        </p:nvSpPr>
        <p:spPr>
          <a:xfrm>
            <a:off x="5646561" y="1614054"/>
            <a:ext cx="627845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latin typeface="Open Sans"/>
                <a:ea typeface="Open Sans"/>
                <a:cs typeface="Open Sans"/>
              </a:rPr>
              <a:t>Automatic collection of data</a:t>
            </a:r>
            <a:endParaRPr lang="en-US" sz="2400">
              <a:latin typeface="Open Sans"/>
              <a:ea typeface="Open Sans Light"/>
              <a:cs typeface="Calibri"/>
            </a:endParaRPr>
          </a:p>
          <a:p>
            <a:pPr marL="342900" indent="-342900">
              <a:buFont typeface="Arial"/>
              <a:buChar char="•"/>
            </a:pPr>
            <a:r>
              <a:rPr lang="en-US" sz="2400">
                <a:latin typeface="Open Sans"/>
                <a:ea typeface="Open Sans Light"/>
                <a:cs typeface="Calibri"/>
              </a:rPr>
              <a:t>Data filtered by topic or IEP goal </a:t>
            </a:r>
          </a:p>
          <a:p>
            <a:pPr marL="342900" indent="-342900">
              <a:buFont typeface="Arial"/>
              <a:buChar char="•"/>
            </a:pPr>
            <a:r>
              <a:rPr lang="en-US" sz="2400">
                <a:latin typeface="Open Sans"/>
                <a:ea typeface="Open Sans Light"/>
                <a:cs typeface="Calibri"/>
              </a:rPr>
              <a:t>Teacher notifications for goal mastery</a:t>
            </a:r>
          </a:p>
          <a:p>
            <a:pPr marL="342900" indent="-342900">
              <a:buFont typeface="Arial"/>
              <a:buChar char="•"/>
            </a:pPr>
            <a:r>
              <a:rPr lang="en-US" sz="2400">
                <a:latin typeface="Open Sans"/>
                <a:ea typeface="Open Sans Light"/>
                <a:cs typeface="Calibri"/>
              </a:rPr>
              <a:t>Administrative dashboard </a:t>
            </a:r>
          </a:p>
          <a:p>
            <a:pPr marL="342900" indent="-342900">
              <a:buFont typeface="Arial"/>
              <a:buChar char="•"/>
            </a:pPr>
            <a:r>
              <a:rPr lang="en-US" sz="2400">
                <a:latin typeface="Open Sans"/>
                <a:ea typeface="Open Sans Light"/>
                <a:cs typeface="Calibri"/>
              </a:rPr>
              <a:t>Downloadable reports</a:t>
            </a:r>
          </a:p>
          <a:p>
            <a:pPr marL="342900" indent="-342900">
              <a:buFont typeface="Arial"/>
              <a:buChar char="•"/>
            </a:pPr>
            <a:r>
              <a:rPr lang="en-US" sz="2400">
                <a:latin typeface="Open Sans"/>
                <a:ea typeface="Open Sans Light"/>
                <a:cs typeface="Calibri"/>
              </a:rPr>
              <a:t>Observational assessments (Fall 2023)</a:t>
            </a:r>
          </a:p>
        </p:txBody>
      </p:sp>
      <p:pic>
        <p:nvPicPr>
          <p:cNvPr id="5" name="Picture 5" descr="Graphical user interface, application&#10;&#10;Description automatically generated">
            <a:extLst>
              <a:ext uri="{FF2B5EF4-FFF2-40B4-BE49-F238E27FC236}">
                <a16:creationId xmlns:a16="http://schemas.microsoft.com/office/drawing/2014/main" id="{C7DA972C-9A5B-3004-A4F6-843AB85F79F1}"/>
              </a:ext>
            </a:extLst>
          </p:cNvPr>
          <p:cNvPicPr>
            <a:picLocks noChangeAspect="1"/>
          </p:cNvPicPr>
          <p:nvPr/>
        </p:nvPicPr>
        <p:blipFill>
          <a:blip r:embed="rId3"/>
          <a:stretch>
            <a:fillRect/>
          </a:stretch>
        </p:blipFill>
        <p:spPr>
          <a:xfrm>
            <a:off x="266985" y="1152768"/>
            <a:ext cx="3242797" cy="3854668"/>
          </a:xfrm>
          <a:prstGeom prst="rect">
            <a:avLst/>
          </a:prstGeom>
          <a:ln>
            <a:solidFill>
              <a:schemeClr val="tx1"/>
            </a:solidFill>
          </a:ln>
        </p:spPr>
      </p:pic>
      <p:pic>
        <p:nvPicPr>
          <p:cNvPr id="19" name="Picture 18">
            <a:extLst>
              <a:ext uri="{FF2B5EF4-FFF2-40B4-BE49-F238E27FC236}">
                <a16:creationId xmlns:a16="http://schemas.microsoft.com/office/drawing/2014/main" id="{900A7E7D-94B2-8346-98F6-4925243DB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7711" y="3172141"/>
            <a:ext cx="3461454" cy="230832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descr="Chart, line chart&#10;&#10;Description automatically generated">
            <a:extLst>
              <a:ext uri="{FF2B5EF4-FFF2-40B4-BE49-F238E27FC236}">
                <a16:creationId xmlns:a16="http://schemas.microsoft.com/office/drawing/2014/main" id="{E459FA20-3D99-6956-3DC8-A11BD32407D1}"/>
              </a:ext>
            </a:extLst>
          </p:cNvPr>
          <p:cNvPicPr>
            <a:picLocks noChangeAspect="1"/>
          </p:cNvPicPr>
          <p:nvPr/>
        </p:nvPicPr>
        <p:blipFill>
          <a:blip r:embed="rId5"/>
          <a:stretch>
            <a:fillRect/>
          </a:stretch>
        </p:blipFill>
        <p:spPr>
          <a:xfrm>
            <a:off x="3509783" y="4564417"/>
            <a:ext cx="5625048" cy="1929716"/>
          </a:xfrm>
          <a:prstGeom prst="rect">
            <a:avLst/>
          </a:prstGeom>
          <a:ln>
            <a:solidFill>
              <a:schemeClr val="tx1"/>
            </a:solidFill>
          </a:ln>
        </p:spPr>
      </p:pic>
    </p:spTree>
    <p:extLst>
      <p:ext uri="{BB962C8B-B14F-4D97-AF65-F5344CB8AC3E}">
        <p14:creationId xmlns:p14="http://schemas.microsoft.com/office/powerpoint/2010/main" val="110173123"/>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F5375E4-99EF-4A61-A8D9-CE732946AD8C}"/>
              </a:ext>
            </a:extLst>
          </p:cNvPr>
          <p:cNvSpPr txBox="1"/>
          <p:nvPr/>
        </p:nvSpPr>
        <p:spPr>
          <a:xfrm>
            <a:off x="345440" y="6213695"/>
            <a:ext cx="8880508" cy="830997"/>
          </a:xfrm>
          <a:prstGeom prst="rect">
            <a:avLst/>
          </a:prstGeom>
          <a:noFill/>
        </p:spPr>
        <p:txBody>
          <a:bodyPr wrap="square" rtlCol="0">
            <a:spAutoFit/>
          </a:bodyPr>
          <a:lstStyle/>
          <a:p>
            <a:pPr>
              <a:spcAft>
                <a:spcPts val="1200"/>
              </a:spcAft>
            </a:pPr>
            <a:endParaRPr lang="en-US" sz="2000" kern="1400">
              <a:solidFill>
                <a:srgbClr val="464B4C"/>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en-US" kern="1400">
              <a:solidFill>
                <a:srgbClr val="464B4C"/>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Title 12">
            <a:extLst>
              <a:ext uri="{FF2B5EF4-FFF2-40B4-BE49-F238E27FC236}">
                <a16:creationId xmlns:a16="http://schemas.microsoft.com/office/drawing/2014/main" id="{D999FCB2-9107-E196-03A6-58A52EBB8DCC}"/>
              </a:ext>
            </a:extLst>
          </p:cNvPr>
          <p:cNvSpPr>
            <a:spLocks noGrp="1"/>
          </p:cNvSpPr>
          <p:nvPr>
            <p:ph type="title"/>
          </p:nvPr>
        </p:nvSpPr>
        <p:spPr/>
        <p:txBody>
          <a:bodyPr>
            <a:normAutofit/>
          </a:bodyPr>
          <a:lstStyle/>
          <a:p>
            <a:r>
              <a:rPr lang="en-US">
                <a:latin typeface="Open Sans Light"/>
                <a:ea typeface="Open Sans Light"/>
                <a:cs typeface="Open Sans Light"/>
              </a:rPr>
              <a:t>Brand New Special Education Skills Suite (Fall 2023)</a:t>
            </a:r>
            <a:endParaRPr lang="en-US"/>
          </a:p>
        </p:txBody>
      </p:sp>
      <p:pic>
        <p:nvPicPr>
          <p:cNvPr id="2" name="Picture 2" descr="A group of people posing for a photo&#10;&#10;Description automatically generated">
            <a:extLst>
              <a:ext uri="{FF2B5EF4-FFF2-40B4-BE49-F238E27FC236}">
                <a16:creationId xmlns:a16="http://schemas.microsoft.com/office/drawing/2014/main" id="{B8B3B7BC-E12D-0083-ECFA-5FE50B593B6A}"/>
              </a:ext>
            </a:extLst>
          </p:cNvPr>
          <p:cNvPicPr>
            <a:picLocks noChangeAspect="1"/>
          </p:cNvPicPr>
          <p:nvPr/>
        </p:nvPicPr>
        <p:blipFill>
          <a:blip r:embed="rId3"/>
          <a:stretch>
            <a:fillRect/>
          </a:stretch>
        </p:blipFill>
        <p:spPr>
          <a:xfrm>
            <a:off x="849086" y="1674213"/>
            <a:ext cx="5246914" cy="3509573"/>
          </a:xfrm>
          <a:prstGeom prst="rect">
            <a:avLst/>
          </a:prstGeom>
          <a:ln>
            <a:solidFill>
              <a:schemeClr val="tx1"/>
            </a:solidFill>
          </a:ln>
        </p:spPr>
      </p:pic>
      <p:sp>
        <p:nvSpPr>
          <p:cNvPr id="4" name="TextBox 3">
            <a:extLst>
              <a:ext uri="{FF2B5EF4-FFF2-40B4-BE49-F238E27FC236}">
                <a16:creationId xmlns:a16="http://schemas.microsoft.com/office/drawing/2014/main" id="{CB757B27-56F9-60C6-07A7-D44E2635C39F}"/>
              </a:ext>
            </a:extLst>
          </p:cNvPr>
          <p:cNvSpPr txBox="1"/>
          <p:nvPr/>
        </p:nvSpPr>
        <p:spPr>
          <a:xfrm>
            <a:off x="6602490" y="1543757"/>
            <a:ext cx="5246915"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Open Sans"/>
                <a:ea typeface="Open Sans"/>
                <a:cs typeface="Open Sans"/>
              </a:rPr>
              <a:t>Grade-banded Curriculum</a:t>
            </a:r>
            <a:endParaRPr lang="en-US" sz="2400">
              <a:latin typeface="Open Sans"/>
              <a:ea typeface="Open Sans"/>
              <a:cs typeface="Open Sans"/>
            </a:endParaRPr>
          </a:p>
          <a:p>
            <a:endParaRPr lang="en-US" sz="2400">
              <a:latin typeface="Open Sans"/>
              <a:ea typeface="Open Sans"/>
              <a:cs typeface="Open Sans"/>
            </a:endParaRPr>
          </a:p>
          <a:p>
            <a:r>
              <a:rPr lang="en-US" sz="2400" b="1">
                <a:latin typeface="Open Sans"/>
                <a:ea typeface="Open Sans"/>
                <a:cs typeface="Open Sans"/>
              </a:rPr>
              <a:t>New Courses Include:</a:t>
            </a:r>
          </a:p>
          <a:p>
            <a:endParaRPr lang="en-US" sz="2400">
              <a:latin typeface="Open Sans"/>
              <a:ea typeface="Open Sans"/>
              <a:cs typeface="Open Sans"/>
            </a:endParaRPr>
          </a:p>
          <a:p>
            <a:r>
              <a:rPr lang="en-US" sz="2400">
                <a:latin typeface="Open Sans"/>
                <a:ea typeface="Open Sans"/>
                <a:cs typeface="Open Sans"/>
              </a:rPr>
              <a:t>	Life Skills</a:t>
            </a:r>
          </a:p>
          <a:p>
            <a:endParaRPr lang="en-US" sz="2400">
              <a:latin typeface="Open Sans"/>
              <a:ea typeface="Open Sans"/>
              <a:cs typeface="Open Sans"/>
            </a:endParaRPr>
          </a:p>
          <a:p>
            <a:r>
              <a:rPr lang="en-US" sz="2400">
                <a:latin typeface="Open Sans"/>
                <a:ea typeface="Open Sans"/>
                <a:cs typeface="Open Sans"/>
              </a:rPr>
              <a:t>	Social Skills</a:t>
            </a:r>
          </a:p>
          <a:p>
            <a:endParaRPr lang="en-US" sz="2400">
              <a:latin typeface="Open Sans"/>
              <a:ea typeface="Open Sans"/>
              <a:cs typeface="Open Sans"/>
            </a:endParaRPr>
          </a:p>
          <a:p>
            <a:r>
              <a:rPr lang="en-US" sz="2400">
                <a:latin typeface="Open Sans"/>
                <a:ea typeface="Open Sans"/>
                <a:cs typeface="Open Sans"/>
              </a:rPr>
              <a:t>	Transition/Vocational Skills</a:t>
            </a:r>
          </a:p>
          <a:p>
            <a:endParaRPr lang="en-US" sz="2400">
              <a:latin typeface="Open Sans"/>
              <a:ea typeface="Open Sans"/>
              <a:cs typeface="Open Sans"/>
            </a:endParaRPr>
          </a:p>
          <a:p>
            <a:endParaRPr lang="en-US" sz="2400">
              <a:latin typeface="Open Sans"/>
              <a:ea typeface="Open Sans"/>
              <a:cs typeface="Open Sans"/>
            </a:endParaRPr>
          </a:p>
        </p:txBody>
      </p:sp>
    </p:spTree>
    <p:extLst>
      <p:ext uri="{BB962C8B-B14F-4D97-AF65-F5344CB8AC3E}">
        <p14:creationId xmlns:p14="http://schemas.microsoft.com/office/powerpoint/2010/main" val="916176140"/>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F5375E4-99EF-4A61-A8D9-CE732946AD8C}"/>
              </a:ext>
            </a:extLst>
          </p:cNvPr>
          <p:cNvSpPr txBox="1"/>
          <p:nvPr/>
        </p:nvSpPr>
        <p:spPr>
          <a:xfrm>
            <a:off x="345440" y="6213695"/>
            <a:ext cx="8880508" cy="830997"/>
          </a:xfrm>
          <a:prstGeom prst="rect">
            <a:avLst/>
          </a:prstGeom>
          <a:noFill/>
        </p:spPr>
        <p:txBody>
          <a:bodyPr wrap="square" rtlCol="0">
            <a:spAutoFit/>
          </a:bodyPr>
          <a:lstStyle/>
          <a:p>
            <a:pPr>
              <a:spcAft>
                <a:spcPts val="1200"/>
              </a:spcAft>
            </a:pPr>
            <a:endParaRPr lang="en-US" sz="2000" kern="1400">
              <a:solidFill>
                <a:srgbClr val="464B4C"/>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en-US" kern="1400">
              <a:solidFill>
                <a:srgbClr val="464B4C"/>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Title 12">
            <a:extLst>
              <a:ext uri="{FF2B5EF4-FFF2-40B4-BE49-F238E27FC236}">
                <a16:creationId xmlns:a16="http://schemas.microsoft.com/office/drawing/2014/main" id="{D999FCB2-9107-E196-03A6-58A52EBB8DCC}"/>
              </a:ext>
            </a:extLst>
          </p:cNvPr>
          <p:cNvSpPr>
            <a:spLocks noGrp="1"/>
          </p:cNvSpPr>
          <p:nvPr>
            <p:ph type="title"/>
          </p:nvPr>
        </p:nvSpPr>
        <p:spPr/>
        <p:txBody>
          <a:bodyPr/>
          <a:lstStyle/>
          <a:p>
            <a:r>
              <a:rPr lang="en-US">
                <a:latin typeface="Open Sans Light"/>
                <a:ea typeface="Open Sans Light"/>
                <a:cs typeface="Open Sans Light"/>
              </a:rPr>
              <a:t>Life Skills Suite</a:t>
            </a:r>
            <a:endParaRPr lang="en-US"/>
          </a:p>
        </p:txBody>
      </p:sp>
      <p:sp>
        <p:nvSpPr>
          <p:cNvPr id="16" name="Rectangle 15">
            <a:extLst>
              <a:ext uri="{FF2B5EF4-FFF2-40B4-BE49-F238E27FC236}">
                <a16:creationId xmlns:a16="http://schemas.microsoft.com/office/drawing/2014/main" id="{655FB2D8-9503-A469-357E-8B6599E6B7C0}"/>
              </a:ext>
            </a:extLst>
          </p:cNvPr>
          <p:cNvSpPr/>
          <p:nvPr/>
        </p:nvSpPr>
        <p:spPr>
          <a:xfrm>
            <a:off x="6835257" y="5329451"/>
            <a:ext cx="2551814" cy="1053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D15D398-CF73-0EBC-E5B5-C176F6651EA4}"/>
              </a:ext>
            </a:extLst>
          </p:cNvPr>
          <p:cNvSpPr/>
          <p:nvPr/>
        </p:nvSpPr>
        <p:spPr>
          <a:xfrm>
            <a:off x="916238" y="1378811"/>
            <a:ext cx="4333290" cy="4778962"/>
          </a:xfrm>
          <a:prstGeom prst="rect">
            <a:avLst/>
          </a:prstGeom>
          <a:solidFill>
            <a:srgbClr val="FFF7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6C12D73-315B-DD3C-3851-A02964867EC9}"/>
              </a:ext>
            </a:extLst>
          </p:cNvPr>
          <p:cNvSpPr txBox="1"/>
          <p:nvPr/>
        </p:nvSpPr>
        <p:spPr>
          <a:xfrm>
            <a:off x="1289802" y="1687121"/>
            <a:ext cx="3586162" cy="446276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Open Sans"/>
                <a:ea typeface="Open Sans"/>
                <a:cs typeface="Calibri"/>
              </a:rPr>
              <a:t>Courses:</a:t>
            </a:r>
          </a:p>
          <a:p>
            <a:r>
              <a:rPr lang="en-US" sz="2400">
                <a:latin typeface="Open Sans"/>
                <a:ea typeface="Open Sans"/>
                <a:cs typeface="Calibri"/>
              </a:rPr>
              <a:t>K-2, 3-5, 6-8, 9-12</a:t>
            </a:r>
          </a:p>
          <a:p>
            <a:endParaRPr lang="en-US" sz="2400">
              <a:latin typeface="Open Sans"/>
              <a:ea typeface="Open Sans"/>
              <a:cs typeface="Calibri"/>
            </a:endParaRPr>
          </a:p>
          <a:p>
            <a:r>
              <a:rPr lang="en-US" sz="2400" b="1">
                <a:latin typeface="Open Sans"/>
                <a:ea typeface="Open Sans"/>
                <a:cs typeface="Calibri"/>
              </a:rPr>
              <a:t>Units:</a:t>
            </a:r>
          </a:p>
          <a:p>
            <a:r>
              <a:rPr lang="en-US" sz="2400">
                <a:latin typeface="Open Sans"/>
                <a:ea typeface="+mn-lt"/>
                <a:cs typeface="+mn-lt"/>
              </a:rPr>
              <a:t>Personal Care</a:t>
            </a:r>
            <a:endParaRPr lang="en-US" sz="2400">
              <a:latin typeface="Open Sans"/>
              <a:ea typeface="Open Sans"/>
              <a:cs typeface="Calibri" panose="020F0502020204030204"/>
            </a:endParaRPr>
          </a:p>
          <a:p>
            <a:r>
              <a:rPr lang="en-US" sz="2400">
                <a:latin typeface="Open Sans"/>
                <a:ea typeface="+mn-lt"/>
                <a:cs typeface="+mn-lt"/>
              </a:rPr>
              <a:t>Independent Living</a:t>
            </a:r>
            <a:endParaRPr lang="en-US" sz="2400">
              <a:latin typeface="Open Sans"/>
              <a:ea typeface="Open Sans"/>
              <a:cs typeface="Open Sans"/>
            </a:endParaRPr>
          </a:p>
          <a:p>
            <a:r>
              <a:rPr lang="en-US" sz="2400">
                <a:latin typeface="Open Sans"/>
                <a:ea typeface="Open Sans"/>
                <a:cs typeface="Calibri"/>
              </a:rPr>
              <a:t>Health Management</a:t>
            </a:r>
          </a:p>
          <a:p>
            <a:r>
              <a:rPr lang="en-US" sz="2400">
                <a:latin typeface="Open Sans"/>
                <a:ea typeface="+mn-lt"/>
                <a:cs typeface="+mn-lt"/>
              </a:rPr>
              <a:t>Tools for Independence</a:t>
            </a:r>
          </a:p>
          <a:p>
            <a:r>
              <a:rPr lang="en-US" sz="2400">
                <a:latin typeface="Open Sans"/>
                <a:ea typeface="+mn-lt"/>
                <a:cs typeface="+mn-lt"/>
              </a:rPr>
              <a:t>Money Management</a:t>
            </a:r>
            <a:endParaRPr lang="en-US" sz="2400">
              <a:latin typeface="Open Sans"/>
              <a:ea typeface="Open Sans"/>
              <a:cs typeface="Calibri" panose="020F0502020204030204"/>
            </a:endParaRPr>
          </a:p>
          <a:p>
            <a:r>
              <a:rPr lang="en-US" sz="2400">
                <a:latin typeface="Open Sans"/>
                <a:ea typeface="+mn-lt"/>
                <a:cs typeface="+mn-lt"/>
              </a:rPr>
              <a:t>Safety Practices</a:t>
            </a:r>
            <a:endParaRPr lang="en-US" sz="2400">
              <a:latin typeface="Open Sans"/>
              <a:ea typeface="Open Sans"/>
              <a:cs typeface="Calibri"/>
            </a:endParaRPr>
          </a:p>
          <a:p>
            <a:r>
              <a:rPr lang="en-US" sz="2400">
                <a:latin typeface="Open Sans"/>
                <a:ea typeface="+mn-lt"/>
                <a:cs typeface="+mn-lt"/>
              </a:rPr>
              <a:t>Community Access</a:t>
            </a:r>
            <a:endParaRPr lang="en-US" sz="2000">
              <a:latin typeface="Open Sans"/>
              <a:ea typeface="Open Sans"/>
              <a:cs typeface="Calibri"/>
            </a:endParaRPr>
          </a:p>
          <a:p>
            <a:pPr algn="ctr"/>
            <a:endParaRPr lang="en-US" sz="2000">
              <a:latin typeface="Open Sans"/>
              <a:ea typeface="Open Sans"/>
              <a:cs typeface="Calibri"/>
            </a:endParaRPr>
          </a:p>
        </p:txBody>
      </p:sp>
      <p:pic>
        <p:nvPicPr>
          <p:cNvPr id="20" name="Picture 20" descr="A picture containing person, sky, outdoor, wearing&#10;&#10;Description automatically generated">
            <a:extLst>
              <a:ext uri="{FF2B5EF4-FFF2-40B4-BE49-F238E27FC236}">
                <a16:creationId xmlns:a16="http://schemas.microsoft.com/office/drawing/2014/main" id="{DFA93F42-7C99-E7D3-C5C2-FE61BA3C5F5F}"/>
              </a:ext>
            </a:extLst>
          </p:cNvPr>
          <p:cNvPicPr>
            <a:picLocks noChangeAspect="1"/>
          </p:cNvPicPr>
          <p:nvPr/>
        </p:nvPicPr>
        <p:blipFill>
          <a:blip r:embed="rId3"/>
          <a:stretch>
            <a:fillRect/>
          </a:stretch>
        </p:blipFill>
        <p:spPr>
          <a:xfrm>
            <a:off x="8402628" y="1530355"/>
            <a:ext cx="2452914" cy="1634120"/>
          </a:xfrm>
          <a:prstGeom prst="rect">
            <a:avLst/>
          </a:prstGeom>
          <a:ln>
            <a:solidFill>
              <a:schemeClr val="tx1"/>
            </a:solidFill>
          </a:ln>
        </p:spPr>
      </p:pic>
      <p:pic>
        <p:nvPicPr>
          <p:cNvPr id="2" name="Picture 2">
            <a:extLst>
              <a:ext uri="{FF2B5EF4-FFF2-40B4-BE49-F238E27FC236}">
                <a16:creationId xmlns:a16="http://schemas.microsoft.com/office/drawing/2014/main" id="{11B5196C-EE8B-1013-736C-B079C7B9C6B6}"/>
              </a:ext>
            </a:extLst>
          </p:cNvPr>
          <p:cNvPicPr>
            <a:picLocks noChangeAspect="1"/>
          </p:cNvPicPr>
          <p:nvPr/>
        </p:nvPicPr>
        <p:blipFill>
          <a:blip r:embed="rId4"/>
          <a:stretch>
            <a:fillRect/>
          </a:stretch>
        </p:blipFill>
        <p:spPr>
          <a:xfrm>
            <a:off x="5539428" y="1219854"/>
            <a:ext cx="2569029" cy="1713949"/>
          </a:xfrm>
          <a:prstGeom prst="rect">
            <a:avLst/>
          </a:prstGeom>
          <a:ln>
            <a:solidFill>
              <a:schemeClr val="tx1"/>
            </a:solidFill>
          </a:ln>
        </p:spPr>
      </p:pic>
      <p:pic>
        <p:nvPicPr>
          <p:cNvPr id="3" name="Picture 3" descr="A picture containing person, indoor&#10;&#10;Description automatically generated">
            <a:extLst>
              <a:ext uri="{FF2B5EF4-FFF2-40B4-BE49-F238E27FC236}">
                <a16:creationId xmlns:a16="http://schemas.microsoft.com/office/drawing/2014/main" id="{85FA4CD4-27E9-2A80-A880-67D91870B61A}"/>
              </a:ext>
            </a:extLst>
          </p:cNvPr>
          <p:cNvPicPr>
            <a:picLocks noChangeAspect="1"/>
          </p:cNvPicPr>
          <p:nvPr/>
        </p:nvPicPr>
        <p:blipFill>
          <a:blip r:embed="rId5"/>
          <a:stretch>
            <a:fillRect/>
          </a:stretch>
        </p:blipFill>
        <p:spPr>
          <a:xfrm>
            <a:off x="5841657" y="3122312"/>
            <a:ext cx="2380343" cy="1590577"/>
          </a:xfrm>
          <a:prstGeom prst="rect">
            <a:avLst/>
          </a:prstGeom>
          <a:ln>
            <a:solidFill>
              <a:schemeClr val="tx1"/>
            </a:solidFill>
          </a:ln>
        </p:spPr>
      </p:pic>
      <p:pic>
        <p:nvPicPr>
          <p:cNvPr id="4" name="Picture 4">
            <a:extLst>
              <a:ext uri="{FF2B5EF4-FFF2-40B4-BE49-F238E27FC236}">
                <a16:creationId xmlns:a16="http://schemas.microsoft.com/office/drawing/2014/main" id="{F0AA3933-729A-58F4-7812-49A0D209FBFB}"/>
              </a:ext>
            </a:extLst>
          </p:cNvPr>
          <p:cNvPicPr>
            <a:picLocks noChangeAspect="1"/>
          </p:cNvPicPr>
          <p:nvPr/>
        </p:nvPicPr>
        <p:blipFill>
          <a:blip r:embed="rId6"/>
          <a:stretch>
            <a:fillRect/>
          </a:stretch>
        </p:blipFill>
        <p:spPr>
          <a:xfrm>
            <a:off x="8772000" y="3358315"/>
            <a:ext cx="2322457" cy="2308342"/>
          </a:xfrm>
          <a:prstGeom prst="rect">
            <a:avLst/>
          </a:prstGeom>
          <a:ln>
            <a:solidFill>
              <a:schemeClr val="tx1"/>
            </a:solidFill>
          </a:ln>
        </p:spPr>
      </p:pic>
      <p:pic>
        <p:nvPicPr>
          <p:cNvPr id="5" name="Picture 5" descr="A young child holding a sign&#10;&#10;Description automatically generated">
            <a:extLst>
              <a:ext uri="{FF2B5EF4-FFF2-40B4-BE49-F238E27FC236}">
                <a16:creationId xmlns:a16="http://schemas.microsoft.com/office/drawing/2014/main" id="{A8F4FC6D-4F35-11FD-C0EA-A1F363163C66}"/>
              </a:ext>
            </a:extLst>
          </p:cNvPr>
          <p:cNvPicPr>
            <a:picLocks noChangeAspect="1"/>
          </p:cNvPicPr>
          <p:nvPr/>
        </p:nvPicPr>
        <p:blipFill>
          <a:blip r:embed="rId7"/>
          <a:stretch>
            <a:fillRect/>
          </a:stretch>
        </p:blipFill>
        <p:spPr>
          <a:xfrm>
            <a:off x="6531371" y="4919969"/>
            <a:ext cx="2041200" cy="1398063"/>
          </a:xfrm>
          <a:prstGeom prst="rect">
            <a:avLst/>
          </a:prstGeom>
          <a:ln>
            <a:solidFill>
              <a:schemeClr val="tx1"/>
            </a:solidFill>
          </a:ln>
        </p:spPr>
      </p:pic>
    </p:spTree>
    <p:extLst>
      <p:ext uri="{BB962C8B-B14F-4D97-AF65-F5344CB8AC3E}">
        <p14:creationId xmlns:p14="http://schemas.microsoft.com/office/powerpoint/2010/main" val="2042635379"/>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F5375E4-99EF-4A61-A8D9-CE732946AD8C}"/>
              </a:ext>
            </a:extLst>
          </p:cNvPr>
          <p:cNvSpPr txBox="1"/>
          <p:nvPr/>
        </p:nvSpPr>
        <p:spPr>
          <a:xfrm>
            <a:off x="345440" y="6213695"/>
            <a:ext cx="8880508" cy="830997"/>
          </a:xfrm>
          <a:prstGeom prst="rect">
            <a:avLst/>
          </a:prstGeom>
          <a:noFill/>
        </p:spPr>
        <p:txBody>
          <a:bodyPr wrap="square" rtlCol="0">
            <a:spAutoFit/>
          </a:bodyPr>
          <a:lstStyle/>
          <a:p>
            <a:pPr>
              <a:spcAft>
                <a:spcPts val="1200"/>
              </a:spcAft>
            </a:pPr>
            <a:endParaRPr lang="en-US" sz="2000" kern="1400">
              <a:solidFill>
                <a:srgbClr val="464B4C"/>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en-US" kern="1400">
              <a:solidFill>
                <a:srgbClr val="464B4C"/>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Title 12">
            <a:extLst>
              <a:ext uri="{FF2B5EF4-FFF2-40B4-BE49-F238E27FC236}">
                <a16:creationId xmlns:a16="http://schemas.microsoft.com/office/drawing/2014/main" id="{D999FCB2-9107-E196-03A6-58A52EBB8DCC}"/>
              </a:ext>
            </a:extLst>
          </p:cNvPr>
          <p:cNvSpPr>
            <a:spLocks noGrp="1"/>
          </p:cNvSpPr>
          <p:nvPr>
            <p:ph type="title"/>
          </p:nvPr>
        </p:nvSpPr>
        <p:spPr/>
        <p:txBody>
          <a:bodyPr/>
          <a:lstStyle/>
          <a:p>
            <a:r>
              <a:rPr lang="en-US">
                <a:latin typeface="Open Sans Light"/>
                <a:ea typeface="Open Sans Light"/>
                <a:cs typeface="Open Sans Light"/>
              </a:rPr>
              <a:t>Social Skills Suite</a:t>
            </a:r>
            <a:endParaRPr lang="en-US"/>
          </a:p>
        </p:txBody>
      </p:sp>
      <p:sp>
        <p:nvSpPr>
          <p:cNvPr id="16" name="Rectangle 15">
            <a:extLst>
              <a:ext uri="{FF2B5EF4-FFF2-40B4-BE49-F238E27FC236}">
                <a16:creationId xmlns:a16="http://schemas.microsoft.com/office/drawing/2014/main" id="{655FB2D8-9503-A469-357E-8B6599E6B7C0}"/>
              </a:ext>
            </a:extLst>
          </p:cNvPr>
          <p:cNvSpPr/>
          <p:nvPr/>
        </p:nvSpPr>
        <p:spPr>
          <a:xfrm>
            <a:off x="6175259" y="5329451"/>
            <a:ext cx="2302688" cy="1053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8EE6EC6C-0846-62C7-80F3-44820D7D409A}"/>
              </a:ext>
            </a:extLst>
          </p:cNvPr>
          <p:cNvSpPr txBox="1">
            <a:spLocks/>
          </p:cNvSpPr>
          <p:nvPr/>
        </p:nvSpPr>
        <p:spPr>
          <a:xfrm>
            <a:off x="3962003" y="1663179"/>
            <a:ext cx="6515303" cy="4059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endParaRPr lang="en-US" sz="2100">
              <a:latin typeface="Open Sans" pitchFamily="2" charset="0"/>
              <a:ea typeface="Open Sans" pitchFamily="2" charset="0"/>
              <a:cs typeface="Open Sans" pitchFamily="2" charset="0"/>
            </a:endParaRPr>
          </a:p>
        </p:txBody>
      </p:sp>
      <p:sp>
        <p:nvSpPr>
          <p:cNvPr id="6" name="Rectangle 5">
            <a:extLst>
              <a:ext uri="{FF2B5EF4-FFF2-40B4-BE49-F238E27FC236}">
                <a16:creationId xmlns:a16="http://schemas.microsoft.com/office/drawing/2014/main" id="{888EC00F-5C26-6D34-3178-7E5ACB5197B9}"/>
              </a:ext>
            </a:extLst>
          </p:cNvPr>
          <p:cNvSpPr/>
          <p:nvPr/>
        </p:nvSpPr>
        <p:spPr>
          <a:xfrm>
            <a:off x="6759111" y="1894230"/>
            <a:ext cx="4817193" cy="4137239"/>
          </a:xfrm>
          <a:prstGeom prst="rect">
            <a:avLst/>
          </a:prstGeom>
          <a:solidFill>
            <a:srgbClr val="FFF7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142107D-DCF9-E2F7-4346-92B485C4C306}"/>
              </a:ext>
            </a:extLst>
          </p:cNvPr>
          <p:cNvSpPr txBox="1"/>
          <p:nvPr/>
        </p:nvSpPr>
        <p:spPr>
          <a:xfrm>
            <a:off x="7443835" y="2347022"/>
            <a:ext cx="3633893"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Open Sans"/>
                <a:cs typeface="Segoe UI"/>
              </a:rPr>
              <a:t>Courses:</a:t>
            </a:r>
          </a:p>
          <a:p>
            <a:r>
              <a:rPr lang="en-US" sz="2400">
                <a:latin typeface="Open Sans"/>
                <a:cs typeface="Segoe UI"/>
              </a:rPr>
              <a:t>(K-2, 3-5, 6-8, 9-12)</a:t>
            </a:r>
          </a:p>
          <a:p>
            <a:pPr algn="ctr"/>
            <a:r>
              <a:rPr lang="en-US" sz="2000">
                <a:latin typeface="Open Sans"/>
                <a:cs typeface="Segoe UI"/>
              </a:rPr>
              <a:t>​</a:t>
            </a:r>
            <a:endParaRPr lang="en-US" sz="2000">
              <a:latin typeface="Open Sans"/>
              <a:ea typeface="Open Sans"/>
              <a:cs typeface="Segoe UI"/>
            </a:endParaRPr>
          </a:p>
          <a:p>
            <a:r>
              <a:rPr lang="en-US" sz="2400" b="1">
                <a:latin typeface="Open Sans"/>
                <a:cs typeface="Segoe UI"/>
              </a:rPr>
              <a:t>Units:​</a:t>
            </a:r>
            <a:endParaRPr lang="en-US" sz="2400" b="1">
              <a:latin typeface="Open Sans"/>
              <a:ea typeface="Open Sans"/>
              <a:cs typeface="Segoe UI"/>
            </a:endParaRPr>
          </a:p>
          <a:p>
            <a:r>
              <a:rPr lang="en-US" sz="2400">
                <a:latin typeface="Open Sans"/>
                <a:cs typeface="Segoe UI"/>
              </a:rPr>
              <a:t>Decision Making</a:t>
            </a:r>
            <a:endParaRPr lang="en-US" sz="2400">
              <a:latin typeface="Open Sans"/>
              <a:ea typeface="Open Sans"/>
              <a:cs typeface="Calibri" panose="020F0502020204030204"/>
            </a:endParaRPr>
          </a:p>
          <a:p>
            <a:r>
              <a:rPr lang="en-US" sz="2400">
                <a:latin typeface="Open Sans"/>
                <a:ea typeface="Open Sans"/>
                <a:cs typeface="Segoe UI"/>
              </a:rPr>
              <a:t>Relationship Skills</a:t>
            </a:r>
          </a:p>
          <a:p>
            <a:r>
              <a:rPr lang="en-US" sz="2400">
                <a:latin typeface="Open Sans"/>
                <a:ea typeface="Open Sans"/>
                <a:cs typeface="Segoe UI"/>
              </a:rPr>
              <a:t>Self-Awareness</a:t>
            </a:r>
          </a:p>
          <a:p>
            <a:r>
              <a:rPr lang="en-US" sz="2400">
                <a:latin typeface="Open Sans"/>
                <a:ea typeface="Open Sans"/>
                <a:cs typeface="Segoe UI"/>
              </a:rPr>
              <a:t>Self-Management</a:t>
            </a:r>
          </a:p>
          <a:p>
            <a:r>
              <a:rPr lang="en-US" sz="2400">
                <a:latin typeface="Open Sans"/>
                <a:ea typeface="Open Sans"/>
                <a:cs typeface="Segoe UI"/>
              </a:rPr>
              <a:t>Social-Awareness</a:t>
            </a:r>
          </a:p>
        </p:txBody>
      </p:sp>
      <p:pic>
        <p:nvPicPr>
          <p:cNvPr id="10" name="Picture 11">
            <a:extLst>
              <a:ext uri="{FF2B5EF4-FFF2-40B4-BE49-F238E27FC236}">
                <a16:creationId xmlns:a16="http://schemas.microsoft.com/office/drawing/2014/main" id="{97AF32CF-CE34-19ED-B85B-EE03B07967C3}"/>
              </a:ext>
            </a:extLst>
          </p:cNvPr>
          <p:cNvPicPr>
            <a:picLocks noChangeAspect="1"/>
          </p:cNvPicPr>
          <p:nvPr/>
        </p:nvPicPr>
        <p:blipFill>
          <a:blip r:embed="rId3"/>
          <a:stretch>
            <a:fillRect/>
          </a:stretch>
        </p:blipFill>
        <p:spPr>
          <a:xfrm>
            <a:off x="239258" y="1166553"/>
            <a:ext cx="2360625" cy="2383473"/>
          </a:xfrm>
          <a:prstGeom prst="rect">
            <a:avLst/>
          </a:prstGeom>
          <a:ln>
            <a:solidFill>
              <a:schemeClr val="tx1"/>
            </a:solidFill>
          </a:ln>
        </p:spPr>
      </p:pic>
      <p:pic>
        <p:nvPicPr>
          <p:cNvPr id="2" name="Picture 2">
            <a:extLst>
              <a:ext uri="{FF2B5EF4-FFF2-40B4-BE49-F238E27FC236}">
                <a16:creationId xmlns:a16="http://schemas.microsoft.com/office/drawing/2014/main" id="{E5B0234B-49D1-B8B0-BCF5-E713138EE894}"/>
              </a:ext>
            </a:extLst>
          </p:cNvPr>
          <p:cNvPicPr>
            <a:picLocks noChangeAspect="1"/>
          </p:cNvPicPr>
          <p:nvPr/>
        </p:nvPicPr>
        <p:blipFill>
          <a:blip r:embed="rId4"/>
          <a:stretch>
            <a:fillRect/>
          </a:stretch>
        </p:blipFill>
        <p:spPr>
          <a:xfrm>
            <a:off x="2888400" y="2538130"/>
            <a:ext cx="3379200" cy="1781741"/>
          </a:xfrm>
          <a:prstGeom prst="rect">
            <a:avLst/>
          </a:prstGeom>
          <a:ln>
            <a:solidFill>
              <a:schemeClr val="tx1"/>
            </a:solidFill>
          </a:ln>
        </p:spPr>
      </p:pic>
      <p:pic>
        <p:nvPicPr>
          <p:cNvPr id="3" name="Picture 3">
            <a:extLst>
              <a:ext uri="{FF2B5EF4-FFF2-40B4-BE49-F238E27FC236}">
                <a16:creationId xmlns:a16="http://schemas.microsoft.com/office/drawing/2014/main" id="{B0889407-182D-295A-5486-F07D757804B1}"/>
              </a:ext>
            </a:extLst>
          </p:cNvPr>
          <p:cNvPicPr>
            <a:picLocks noChangeAspect="1"/>
          </p:cNvPicPr>
          <p:nvPr/>
        </p:nvPicPr>
        <p:blipFill>
          <a:blip r:embed="rId5"/>
          <a:stretch>
            <a:fillRect/>
          </a:stretch>
        </p:blipFill>
        <p:spPr>
          <a:xfrm>
            <a:off x="524400" y="4685969"/>
            <a:ext cx="2743200" cy="1830063"/>
          </a:xfrm>
          <a:prstGeom prst="rect">
            <a:avLst/>
          </a:prstGeom>
          <a:ln>
            <a:solidFill>
              <a:schemeClr val="tx1"/>
            </a:solidFill>
          </a:ln>
        </p:spPr>
      </p:pic>
    </p:spTree>
    <p:extLst>
      <p:ext uri="{BB962C8B-B14F-4D97-AF65-F5344CB8AC3E}">
        <p14:creationId xmlns:p14="http://schemas.microsoft.com/office/powerpoint/2010/main" val="3382888595"/>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F5375E4-99EF-4A61-A8D9-CE732946AD8C}"/>
              </a:ext>
            </a:extLst>
          </p:cNvPr>
          <p:cNvSpPr txBox="1"/>
          <p:nvPr/>
        </p:nvSpPr>
        <p:spPr>
          <a:xfrm>
            <a:off x="345440" y="6213695"/>
            <a:ext cx="8880508" cy="830997"/>
          </a:xfrm>
          <a:prstGeom prst="rect">
            <a:avLst/>
          </a:prstGeom>
          <a:noFill/>
        </p:spPr>
        <p:txBody>
          <a:bodyPr wrap="square" rtlCol="0">
            <a:spAutoFit/>
          </a:bodyPr>
          <a:lstStyle/>
          <a:p>
            <a:pPr>
              <a:spcAft>
                <a:spcPts val="1200"/>
              </a:spcAft>
            </a:pPr>
            <a:endParaRPr lang="en-US" sz="2000" kern="1400">
              <a:solidFill>
                <a:srgbClr val="464B4C"/>
              </a:solidFill>
              <a:latin typeface="Open Sans Light" panose="020B0306030504020204" pitchFamily="34" charset="0"/>
              <a:ea typeface="Open Sans Light" panose="020B0306030504020204" pitchFamily="34" charset="0"/>
              <a:cs typeface="Open Sans Light" panose="020B0306030504020204" pitchFamily="34" charset="0"/>
            </a:endParaRPr>
          </a:p>
          <a:p>
            <a:pPr marL="285750" indent="-285750">
              <a:buFont typeface="Arial" panose="020B0604020202020204" pitchFamily="34" charset="0"/>
              <a:buChar char="•"/>
            </a:pPr>
            <a:endParaRPr lang="en-US" kern="1400">
              <a:solidFill>
                <a:srgbClr val="464B4C"/>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Title 12">
            <a:extLst>
              <a:ext uri="{FF2B5EF4-FFF2-40B4-BE49-F238E27FC236}">
                <a16:creationId xmlns:a16="http://schemas.microsoft.com/office/drawing/2014/main" id="{D999FCB2-9107-E196-03A6-58A52EBB8DCC}"/>
              </a:ext>
            </a:extLst>
          </p:cNvPr>
          <p:cNvSpPr>
            <a:spLocks noGrp="1"/>
          </p:cNvSpPr>
          <p:nvPr>
            <p:ph type="title"/>
          </p:nvPr>
        </p:nvSpPr>
        <p:spPr/>
        <p:txBody>
          <a:bodyPr/>
          <a:lstStyle/>
          <a:p>
            <a:r>
              <a:rPr lang="en-US">
                <a:latin typeface="Open Sans Light"/>
                <a:ea typeface="Open Sans Light"/>
                <a:cs typeface="Open Sans Light"/>
              </a:rPr>
              <a:t>Transition and Vocational Skills</a:t>
            </a:r>
            <a:endParaRPr lang="en-US"/>
          </a:p>
        </p:txBody>
      </p:sp>
      <p:sp>
        <p:nvSpPr>
          <p:cNvPr id="16" name="Rectangle 15">
            <a:extLst>
              <a:ext uri="{FF2B5EF4-FFF2-40B4-BE49-F238E27FC236}">
                <a16:creationId xmlns:a16="http://schemas.microsoft.com/office/drawing/2014/main" id="{655FB2D8-9503-A469-357E-8B6599E6B7C0}"/>
              </a:ext>
            </a:extLst>
          </p:cNvPr>
          <p:cNvSpPr/>
          <p:nvPr/>
        </p:nvSpPr>
        <p:spPr>
          <a:xfrm>
            <a:off x="6175259" y="5329451"/>
            <a:ext cx="2302688" cy="1053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F2470C-1B8B-079C-2017-FA9834629BE8}"/>
              </a:ext>
            </a:extLst>
          </p:cNvPr>
          <p:cNvSpPr/>
          <p:nvPr/>
        </p:nvSpPr>
        <p:spPr>
          <a:xfrm>
            <a:off x="1107153" y="1053644"/>
            <a:ext cx="4320105" cy="5202363"/>
          </a:xfrm>
          <a:prstGeom prst="rect">
            <a:avLst/>
          </a:prstGeom>
          <a:solidFill>
            <a:srgbClr val="FFF7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1100CA-3E61-3DC2-F112-6C77D5BF469B}"/>
              </a:ext>
            </a:extLst>
          </p:cNvPr>
          <p:cNvSpPr txBox="1"/>
          <p:nvPr/>
        </p:nvSpPr>
        <p:spPr>
          <a:xfrm>
            <a:off x="1107153" y="1064872"/>
            <a:ext cx="4320105" cy="53399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Open Sans"/>
                <a:cs typeface="Segoe UI"/>
              </a:rPr>
              <a:t>Course: </a:t>
            </a:r>
            <a:r>
              <a:rPr lang="en-US">
                <a:latin typeface="Open Sans"/>
                <a:cs typeface="Segoe UI"/>
              </a:rPr>
              <a:t>AGES 14-22</a:t>
            </a:r>
          </a:p>
          <a:p>
            <a:endParaRPr lang="en-US"/>
          </a:p>
          <a:p>
            <a:r>
              <a:rPr lang="en-US" b="1">
                <a:latin typeface="Open Sans"/>
                <a:ea typeface="Open Sans"/>
                <a:cs typeface="Segoe UI"/>
              </a:rPr>
              <a:t>Units:</a:t>
            </a:r>
          </a:p>
          <a:p>
            <a:r>
              <a:rPr lang="en-US" sz="1900">
                <a:latin typeface="Open Sans"/>
                <a:ea typeface="Open Sans"/>
                <a:cs typeface="Segoe UI"/>
              </a:rPr>
              <a:t>Self-Advocacy</a:t>
            </a:r>
          </a:p>
          <a:p>
            <a:r>
              <a:rPr lang="en-US" sz="1900">
                <a:latin typeface="Open Sans"/>
                <a:ea typeface="Open Sans"/>
                <a:cs typeface="Segoe UI"/>
              </a:rPr>
              <a:t>Self-Determination</a:t>
            </a:r>
          </a:p>
          <a:p>
            <a:r>
              <a:rPr lang="en-US" sz="1900">
                <a:latin typeface="Open Sans"/>
                <a:ea typeface="Open Sans"/>
                <a:cs typeface="Segoe UI"/>
              </a:rPr>
              <a:t>Personal Management</a:t>
            </a:r>
          </a:p>
          <a:p>
            <a:r>
              <a:rPr lang="en-US" sz="1900">
                <a:latin typeface="Open Sans"/>
                <a:ea typeface="+mn-lt"/>
                <a:cs typeface="+mn-lt"/>
              </a:rPr>
              <a:t>Interpersonal Skills</a:t>
            </a:r>
            <a:endParaRPr lang="en-US" sz="1900">
              <a:latin typeface="Open Sans"/>
              <a:ea typeface="Open Sans"/>
              <a:cs typeface="Calibri" panose="020F0502020204030204"/>
            </a:endParaRPr>
          </a:p>
          <a:p>
            <a:r>
              <a:rPr lang="en-US" sz="1900">
                <a:latin typeface="Open Sans"/>
                <a:ea typeface="+mn-lt"/>
                <a:cs typeface="+mn-lt"/>
              </a:rPr>
              <a:t>Empathy Skills</a:t>
            </a:r>
            <a:endParaRPr lang="en-US" sz="1900">
              <a:latin typeface="Open Sans"/>
              <a:ea typeface="Open Sans"/>
              <a:cs typeface="Calibri"/>
            </a:endParaRPr>
          </a:p>
          <a:p>
            <a:r>
              <a:rPr lang="en-US" sz="1900">
                <a:latin typeface="Open Sans"/>
                <a:ea typeface="+mn-lt"/>
                <a:cs typeface="+mn-lt"/>
              </a:rPr>
              <a:t>Job Seeking Skills</a:t>
            </a:r>
          </a:p>
          <a:p>
            <a:r>
              <a:rPr lang="en-US" sz="1900">
                <a:latin typeface="Open Sans"/>
                <a:ea typeface="+mn-lt"/>
                <a:cs typeface="+mn-lt"/>
              </a:rPr>
              <a:t>Employment Settings</a:t>
            </a:r>
            <a:endParaRPr lang="en-US">
              <a:latin typeface="Open Sans"/>
              <a:ea typeface="Open Sans"/>
              <a:cs typeface="Open Sans"/>
            </a:endParaRPr>
          </a:p>
          <a:p>
            <a:r>
              <a:rPr lang="en-US" sz="1900">
                <a:latin typeface="Open Sans"/>
                <a:ea typeface="+mn-lt"/>
                <a:cs typeface="+mn-lt"/>
              </a:rPr>
              <a:t>Employability Skills</a:t>
            </a:r>
          </a:p>
          <a:p>
            <a:r>
              <a:rPr lang="en-US" sz="1900">
                <a:latin typeface="Open Sans"/>
                <a:ea typeface="+mn-lt"/>
                <a:cs typeface="+mn-lt"/>
              </a:rPr>
              <a:t>Career Attire</a:t>
            </a:r>
          </a:p>
          <a:p>
            <a:r>
              <a:rPr lang="en-US" sz="1900">
                <a:latin typeface="Open Sans"/>
                <a:ea typeface="+mn-lt"/>
                <a:cs typeface="+mn-lt"/>
              </a:rPr>
              <a:t>Career Development</a:t>
            </a:r>
          </a:p>
          <a:p>
            <a:r>
              <a:rPr lang="en-US" sz="1900">
                <a:latin typeface="Open Sans"/>
                <a:ea typeface="+mn-lt"/>
                <a:cs typeface="+mn-lt"/>
              </a:rPr>
              <a:t>Careers in the Community</a:t>
            </a:r>
          </a:p>
          <a:p>
            <a:r>
              <a:rPr lang="en-US" sz="1900">
                <a:latin typeface="Open Sans"/>
                <a:ea typeface="+mn-lt"/>
                <a:cs typeface="+mn-lt"/>
              </a:rPr>
              <a:t>Job Demands</a:t>
            </a:r>
            <a:endParaRPr lang="en-US" sz="1900">
              <a:latin typeface="Open Sans"/>
              <a:ea typeface="Open Sans"/>
              <a:cs typeface="Calibri" panose="020F0502020204030204"/>
            </a:endParaRPr>
          </a:p>
          <a:p>
            <a:r>
              <a:rPr lang="en-US" sz="1900">
                <a:latin typeface="Open Sans"/>
                <a:ea typeface="+mn-lt"/>
                <a:cs typeface="+mn-lt"/>
              </a:rPr>
              <a:t>Job Performance</a:t>
            </a:r>
          </a:p>
          <a:p>
            <a:r>
              <a:rPr lang="en-US" sz="2000">
                <a:latin typeface="Open Sans"/>
                <a:ea typeface="+mn-lt"/>
                <a:cs typeface="+mn-lt"/>
              </a:rPr>
              <a:t>Workplace Awareness</a:t>
            </a:r>
            <a:endParaRPr lang="en-US">
              <a:latin typeface="Open Sans"/>
              <a:ea typeface="Open Sans"/>
              <a:cs typeface="Open Sans"/>
            </a:endParaRPr>
          </a:p>
          <a:p>
            <a:pPr algn="ctr"/>
            <a:endParaRPr lang="en-US" sz="2000">
              <a:latin typeface="Open Sans"/>
              <a:ea typeface="Open Sans"/>
              <a:cs typeface="Segoe UI"/>
            </a:endParaRPr>
          </a:p>
        </p:txBody>
      </p:sp>
      <p:pic>
        <p:nvPicPr>
          <p:cNvPr id="10" name="Picture 11" descr="Text&#10;&#10;Description automatically generated">
            <a:extLst>
              <a:ext uri="{FF2B5EF4-FFF2-40B4-BE49-F238E27FC236}">
                <a16:creationId xmlns:a16="http://schemas.microsoft.com/office/drawing/2014/main" id="{96251CC9-9AC0-6A89-5A26-8382257EDDFD}"/>
              </a:ext>
            </a:extLst>
          </p:cNvPr>
          <p:cNvPicPr>
            <a:picLocks noChangeAspect="1"/>
          </p:cNvPicPr>
          <p:nvPr/>
        </p:nvPicPr>
        <p:blipFill>
          <a:blip r:embed="rId3"/>
          <a:stretch>
            <a:fillRect/>
          </a:stretch>
        </p:blipFill>
        <p:spPr>
          <a:xfrm>
            <a:off x="5528221" y="1064475"/>
            <a:ext cx="2025922" cy="1343178"/>
          </a:xfrm>
          <a:prstGeom prst="rect">
            <a:avLst/>
          </a:prstGeom>
          <a:ln>
            <a:solidFill>
              <a:schemeClr val="tx1"/>
            </a:solidFill>
          </a:ln>
        </p:spPr>
      </p:pic>
      <p:pic>
        <p:nvPicPr>
          <p:cNvPr id="2" name="Picture 2" descr="A picture containing person, indoor&#10;&#10;Description automatically generated">
            <a:extLst>
              <a:ext uri="{FF2B5EF4-FFF2-40B4-BE49-F238E27FC236}">
                <a16:creationId xmlns:a16="http://schemas.microsoft.com/office/drawing/2014/main" id="{BE6ED3D8-3085-395C-F594-15A4163DE2AB}"/>
              </a:ext>
            </a:extLst>
          </p:cNvPr>
          <p:cNvPicPr>
            <a:picLocks noChangeAspect="1"/>
          </p:cNvPicPr>
          <p:nvPr/>
        </p:nvPicPr>
        <p:blipFill>
          <a:blip r:embed="rId4"/>
          <a:stretch>
            <a:fillRect/>
          </a:stretch>
        </p:blipFill>
        <p:spPr>
          <a:xfrm>
            <a:off x="8871657" y="1711684"/>
            <a:ext cx="2593657" cy="1720691"/>
          </a:xfrm>
          <a:prstGeom prst="rect">
            <a:avLst/>
          </a:prstGeom>
          <a:ln>
            <a:solidFill>
              <a:schemeClr val="tx1"/>
            </a:solidFill>
          </a:ln>
        </p:spPr>
      </p:pic>
      <p:pic>
        <p:nvPicPr>
          <p:cNvPr id="3" name="Picture 3">
            <a:extLst>
              <a:ext uri="{FF2B5EF4-FFF2-40B4-BE49-F238E27FC236}">
                <a16:creationId xmlns:a16="http://schemas.microsoft.com/office/drawing/2014/main" id="{E31BC310-D8B5-80AF-0CBB-34225088DC6A}"/>
              </a:ext>
            </a:extLst>
          </p:cNvPr>
          <p:cNvPicPr>
            <a:picLocks noChangeAspect="1"/>
          </p:cNvPicPr>
          <p:nvPr/>
        </p:nvPicPr>
        <p:blipFill>
          <a:blip r:embed="rId5"/>
          <a:stretch>
            <a:fillRect/>
          </a:stretch>
        </p:blipFill>
        <p:spPr>
          <a:xfrm>
            <a:off x="5987714" y="2635055"/>
            <a:ext cx="2675428" cy="1791720"/>
          </a:xfrm>
          <a:prstGeom prst="rect">
            <a:avLst/>
          </a:prstGeom>
          <a:ln>
            <a:solidFill>
              <a:schemeClr val="tx1"/>
            </a:solidFill>
          </a:ln>
        </p:spPr>
      </p:pic>
      <p:pic>
        <p:nvPicPr>
          <p:cNvPr id="4" name="Picture 4">
            <a:extLst>
              <a:ext uri="{FF2B5EF4-FFF2-40B4-BE49-F238E27FC236}">
                <a16:creationId xmlns:a16="http://schemas.microsoft.com/office/drawing/2014/main" id="{B26AC887-B468-2FBE-6260-189FC8C181BE}"/>
              </a:ext>
            </a:extLst>
          </p:cNvPr>
          <p:cNvPicPr>
            <a:picLocks noChangeAspect="1"/>
          </p:cNvPicPr>
          <p:nvPr/>
        </p:nvPicPr>
        <p:blipFill>
          <a:blip r:embed="rId6"/>
          <a:stretch>
            <a:fillRect/>
          </a:stretch>
        </p:blipFill>
        <p:spPr>
          <a:xfrm>
            <a:off x="8860915" y="3792655"/>
            <a:ext cx="3164113" cy="2127605"/>
          </a:xfrm>
          <a:prstGeom prst="rect">
            <a:avLst/>
          </a:prstGeom>
          <a:ln>
            <a:solidFill>
              <a:schemeClr val="tx1"/>
            </a:solidFill>
          </a:ln>
        </p:spPr>
      </p:pic>
      <p:pic>
        <p:nvPicPr>
          <p:cNvPr id="5" name="Picture 6">
            <a:extLst>
              <a:ext uri="{FF2B5EF4-FFF2-40B4-BE49-F238E27FC236}">
                <a16:creationId xmlns:a16="http://schemas.microsoft.com/office/drawing/2014/main" id="{E54F1D96-4860-1F3E-A8C8-C44B81C5905B}"/>
              </a:ext>
            </a:extLst>
          </p:cNvPr>
          <p:cNvPicPr>
            <a:picLocks noChangeAspect="1"/>
          </p:cNvPicPr>
          <p:nvPr/>
        </p:nvPicPr>
        <p:blipFill>
          <a:blip r:embed="rId7"/>
          <a:stretch>
            <a:fillRect/>
          </a:stretch>
        </p:blipFill>
        <p:spPr>
          <a:xfrm>
            <a:off x="5634286" y="4617951"/>
            <a:ext cx="2671200" cy="1638613"/>
          </a:xfrm>
          <a:prstGeom prst="rect">
            <a:avLst/>
          </a:prstGeom>
          <a:ln>
            <a:solidFill>
              <a:schemeClr val="tx1"/>
            </a:solidFill>
          </a:ln>
        </p:spPr>
      </p:pic>
    </p:spTree>
    <p:extLst>
      <p:ext uri="{BB962C8B-B14F-4D97-AF65-F5344CB8AC3E}">
        <p14:creationId xmlns:p14="http://schemas.microsoft.com/office/powerpoint/2010/main" val="3128623594"/>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0AB9-81D7-0641-178A-1DD8F5972E45}"/>
              </a:ext>
            </a:extLst>
          </p:cNvPr>
          <p:cNvSpPr>
            <a:spLocks noGrp="1"/>
          </p:cNvSpPr>
          <p:nvPr>
            <p:ph type="title"/>
          </p:nvPr>
        </p:nvSpPr>
        <p:spPr/>
        <p:txBody>
          <a:bodyPr/>
          <a:lstStyle/>
          <a:p>
            <a:r>
              <a:rPr lang="en-US">
                <a:latin typeface="Open Sans Light"/>
                <a:ea typeface="Open Sans Light"/>
                <a:cs typeface="Open Sans Light"/>
              </a:rPr>
              <a:t>Transition and Vocational Skills Sample</a:t>
            </a:r>
            <a:endParaRPr lang="en-US"/>
          </a:p>
        </p:txBody>
      </p:sp>
      <p:pic>
        <p:nvPicPr>
          <p:cNvPr id="3" name="Picture 3" descr="Table&#10;&#10;Description automatically generated">
            <a:extLst>
              <a:ext uri="{FF2B5EF4-FFF2-40B4-BE49-F238E27FC236}">
                <a16:creationId xmlns:a16="http://schemas.microsoft.com/office/drawing/2014/main" id="{4426311D-C3C9-2622-A4D9-A0C4F0F6E390}"/>
              </a:ext>
            </a:extLst>
          </p:cNvPr>
          <p:cNvPicPr>
            <a:picLocks noChangeAspect="1"/>
          </p:cNvPicPr>
          <p:nvPr/>
        </p:nvPicPr>
        <p:blipFill>
          <a:blip r:embed="rId3"/>
          <a:stretch>
            <a:fillRect/>
          </a:stretch>
        </p:blipFill>
        <p:spPr>
          <a:xfrm>
            <a:off x="145047" y="1159821"/>
            <a:ext cx="3008539" cy="3429030"/>
          </a:xfrm>
          <a:prstGeom prst="rect">
            <a:avLst/>
          </a:prstGeom>
          <a:ln>
            <a:solidFill>
              <a:schemeClr val="tx1"/>
            </a:solidFill>
          </a:ln>
        </p:spPr>
      </p:pic>
      <p:pic>
        <p:nvPicPr>
          <p:cNvPr id="4" name="Picture 4" descr="Table&#10;&#10;Description automatically generated">
            <a:extLst>
              <a:ext uri="{FF2B5EF4-FFF2-40B4-BE49-F238E27FC236}">
                <a16:creationId xmlns:a16="http://schemas.microsoft.com/office/drawing/2014/main" id="{B8A0B3A1-6AD2-FA23-F67A-B5398D1FBA06}"/>
              </a:ext>
            </a:extLst>
          </p:cNvPr>
          <p:cNvPicPr>
            <a:picLocks noChangeAspect="1"/>
          </p:cNvPicPr>
          <p:nvPr/>
        </p:nvPicPr>
        <p:blipFill>
          <a:blip r:embed="rId4"/>
          <a:stretch>
            <a:fillRect/>
          </a:stretch>
        </p:blipFill>
        <p:spPr>
          <a:xfrm>
            <a:off x="3219986" y="1156451"/>
            <a:ext cx="2743200" cy="3207611"/>
          </a:xfrm>
          <a:prstGeom prst="rect">
            <a:avLst/>
          </a:prstGeom>
          <a:ln>
            <a:solidFill>
              <a:schemeClr val="tx1"/>
            </a:solidFill>
          </a:ln>
        </p:spPr>
      </p:pic>
      <p:pic>
        <p:nvPicPr>
          <p:cNvPr id="5" name="Picture 5" descr="Graphical user interface, text, application&#10;&#10;Description automatically generated">
            <a:extLst>
              <a:ext uri="{FF2B5EF4-FFF2-40B4-BE49-F238E27FC236}">
                <a16:creationId xmlns:a16="http://schemas.microsoft.com/office/drawing/2014/main" id="{7356CB66-5493-3D7B-5BFD-6B858EB639A0}"/>
              </a:ext>
            </a:extLst>
          </p:cNvPr>
          <p:cNvPicPr>
            <a:picLocks noChangeAspect="1"/>
          </p:cNvPicPr>
          <p:nvPr/>
        </p:nvPicPr>
        <p:blipFill>
          <a:blip r:embed="rId5"/>
          <a:stretch>
            <a:fillRect/>
          </a:stretch>
        </p:blipFill>
        <p:spPr>
          <a:xfrm>
            <a:off x="6025875" y="1154153"/>
            <a:ext cx="3015342" cy="3212000"/>
          </a:xfrm>
          <a:prstGeom prst="rect">
            <a:avLst/>
          </a:prstGeom>
          <a:ln>
            <a:solidFill>
              <a:schemeClr val="tx1"/>
            </a:solidFill>
          </a:ln>
        </p:spPr>
      </p:pic>
      <p:pic>
        <p:nvPicPr>
          <p:cNvPr id="6" name="Picture 6" descr="Table&#10;&#10;Description automatically generated">
            <a:extLst>
              <a:ext uri="{FF2B5EF4-FFF2-40B4-BE49-F238E27FC236}">
                <a16:creationId xmlns:a16="http://schemas.microsoft.com/office/drawing/2014/main" id="{4BF73F3E-49A6-1CA1-76B4-4B0231EBC3BD}"/>
              </a:ext>
            </a:extLst>
          </p:cNvPr>
          <p:cNvPicPr>
            <a:picLocks noChangeAspect="1"/>
          </p:cNvPicPr>
          <p:nvPr/>
        </p:nvPicPr>
        <p:blipFill>
          <a:blip r:embed="rId6"/>
          <a:stretch>
            <a:fillRect/>
          </a:stretch>
        </p:blipFill>
        <p:spPr>
          <a:xfrm>
            <a:off x="9095936" y="1155062"/>
            <a:ext cx="3015342" cy="3206196"/>
          </a:xfrm>
          <a:prstGeom prst="rect">
            <a:avLst/>
          </a:prstGeom>
          <a:ln>
            <a:solidFill>
              <a:schemeClr val="tx1"/>
            </a:solidFill>
          </a:ln>
        </p:spPr>
      </p:pic>
      <p:sp>
        <p:nvSpPr>
          <p:cNvPr id="7" name="TextBox 6">
            <a:extLst>
              <a:ext uri="{FF2B5EF4-FFF2-40B4-BE49-F238E27FC236}">
                <a16:creationId xmlns:a16="http://schemas.microsoft.com/office/drawing/2014/main" id="{C1A4508A-9BCE-4FEB-D9BB-13BC96FD0643}"/>
              </a:ext>
            </a:extLst>
          </p:cNvPr>
          <p:cNvSpPr txBox="1"/>
          <p:nvPr/>
        </p:nvSpPr>
        <p:spPr>
          <a:xfrm>
            <a:off x="9820645" y="3892054"/>
            <a:ext cx="2078182" cy="307777"/>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accent5"/>
                </a:solidFill>
                <a:cs typeface="Calibri"/>
              </a:rPr>
              <a:t>New Extension Activities</a:t>
            </a:r>
          </a:p>
        </p:txBody>
      </p:sp>
      <p:sp>
        <p:nvSpPr>
          <p:cNvPr id="9" name="Star: 5 Points 8">
            <a:extLst>
              <a:ext uri="{FF2B5EF4-FFF2-40B4-BE49-F238E27FC236}">
                <a16:creationId xmlns:a16="http://schemas.microsoft.com/office/drawing/2014/main" id="{56A32F9B-AEB7-826C-F728-12F014F42A13}"/>
              </a:ext>
            </a:extLst>
          </p:cNvPr>
          <p:cNvSpPr/>
          <p:nvPr/>
        </p:nvSpPr>
        <p:spPr>
          <a:xfrm>
            <a:off x="9313333" y="3640667"/>
            <a:ext cx="643466" cy="558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descr="A picture containing graphical user interface&#10;&#10;Description automatically generated">
            <a:extLst>
              <a:ext uri="{FF2B5EF4-FFF2-40B4-BE49-F238E27FC236}">
                <a16:creationId xmlns:a16="http://schemas.microsoft.com/office/drawing/2014/main" id="{1BD8D9C9-84E4-4B4C-1E02-8390B913843E}"/>
              </a:ext>
            </a:extLst>
          </p:cNvPr>
          <p:cNvPicPr>
            <a:picLocks noChangeAspect="1"/>
          </p:cNvPicPr>
          <p:nvPr/>
        </p:nvPicPr>
        <p:blipFill>
          <a:blip r:embed="rId7"/>
          <a:stretch>
            <a:fillRect/>
          </a:stretch>
        </p:blipFill>
        <p:spPr>
          <a:xfrm>
            <a:off x="3631430" y="2550667"/>
            <a:ext cx="4498109" cy="4150422"/>
          </a:xfrm>
          <a:prstGeom prst="rect">
            <a:avLst/>
          </a:prstGeom>
          <a:ln>
            <a:solidFill>
              <a:schemeClr val="tx1"/>
            </a:solidFill>
          </a:ln>
        </p:spPr>
      </p:pic>
      <p:sp>
        <p:nvSpPr>
          <p:cNvPr id="8" name="TextBox 7">
            <a:extLst>
              <a:ext uri="{FF2B5EF4-FFF2-40B4-BE49-F238E27FC236}">
                <a16:creationId xmlns:a16="http://schemas.microsoft.com/office/drawing/2014/main" id="{A33999BA-7C27-8461-E86B-A36F50FC3FBF}"/>
              </a:ext>
            </a:extLst>
          </p:cNvPr>
          <p:cNvSpPr txBox="1"/>
          <p:nvPr/>
        </p:nvSpPr>
        <p:spPr>
          <a:xfrm>
            <a:off x="144682" y="4764911"/>
            <a:ext cx="333736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Open Sans"/>
                <a:ea typeface="Open Sans"/>
                <a:cs typeface="Calibri"/>
              </a:rPr>
              <a:t>Sample: </a:t>
            </a:r>
            <a:r>
              <a:rPr lang="en-US" sz="2400">
                <a:latin typeface="Open Sans"/>
                <a:ea typeface="Open Sans"/>
                <a:cs typeface="Calibri"/>
                <a:hlinkClick r:id="rId8"/>
              </a:rPr>
              <a:t>Unit Guide</a:t>
            </a:r>
            <a:endParaRPr lang="en-US" sz="2400">
              <a:latin typeface="Open Sans"/>
              <a:ea typeface="Open Sans"/>
              <a:cs typeface="Calibri"/>
            </a:endParaRPr>
          </a:p>
          <a:p>
            <a:endParaRPr lang="en-US" sz="2400">
              <a:latin typeface="Open Sans"/>
              <a:ea typeface="Open Sans"/>
              <a:cs typeface="Calibri"/>
            </a:endParaRPr>
          </a:p>
          <a:p>
            <a:r>
              <a:rPr lang="en-US" sz="2400" b="1">
                <a:latin typeface="Open Sans"/>
                <a:ea typeface="Open Sans"/>
                <a:cs typeface="Calibri"/>
              </a:rPr>
              <a:t>Sample: </a:t>
            </a:r>
            <a:r>
              <a:rPr lang="en-US" sz="2400">
                <a:latin typeface="Open Sans"/>
                <a:ea typeface="Open Sans"/>
                <a:cs typeface="Calibri"/>
                <a:hlinkClick r:id="rId9"/>
              </a:rPr>
              <a:t>Lesson Plan</a:t>
            </a:r>
          </a:p>
        </p:txBody>
      </p:sp>
    </p:spTree>
    <p:extLst>
      <p:ext uri="{BB962C8B-B14F-4D97-AF65-F5344CB8AC3E}">
        <p14:creationId xmlns:p14="http://schemas.microsoft.com/office/powerpoint/2010/main" val="3261011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7E5CE-76CD-76EB-E2E2-BAB69977D649}"/>
              </a:ext>
            </a:extLst>
          </p:cNvPr>
          <p:cNvSpPr>
            <a:spLocks noGrp="1"/>
          </p:cNvSpPr>
          <p:nvPr>
            <p:ph type="title"/>
          </p:nvPr>
        </p:nvSpPr>
        <p:spPr/>
        <p:txBody>
          <a:bodyPr/>
          <a:lstStyle/>
          <a:p>
            <a:r>
              <a:rPr lang="en-US">
                <a:latin typeface="Open Sans Light"/>
                <a:ea typeface="Open Sans Light"/>
                <a:cs typeface="Open Sans Light"/>
              </a:rPr>
              <a:t>Printable Hands-On </a:t>
            </a:r>
            <a:r>
              <a:rPr lang="en-US" b="1">
                <a:latin typeface="Open Sans Light"/>
                <a:ea typeface="Open Sans Light"/>
                <a:cs typeface="Open Sans Light"/>
              </a:rPr>
              <a:t>Extension</a:t>
            </a:r>
            <a:r>
              <a:rPr lang="en-US">
                <a:latin typeface="Open Sans Light"/>
                <a:ea typeface="Open Sans Light"/>
                <a:cs typeface="Open Sans Light"/>
              </a:rPr>
              <a:t> Activities</a:t>
            </a:r>
            <a:endParaRPr lang="en-US"/>
          </a:p>
        </p:txBody>
      </p:sp>
      <p:pic>
        <p:nvPicPr>
          <p:cNvPr id="5" name="Picture 5" descr="Table&#10;&#10;Description automatically generated">
            <a:extLst>
              <a:ext uri="{FF2B5EF4-FFF2-40B4-BE49-F238E27FC236}">
                <a16:creationId xmlns:a16="http://schemas.microsoft.com/office/drawing/2014/main" id="{5AE8E15C-3D5E-A71A-969C-1F47B5174B09}"/>
              </a:ext>
            </a:extLst>
          </p:cNvPr>
          <p:cNvPicPr>
            <a:picLocks noChangeAspect="1"/>
          </p:cNvPicPr>
          <p:nvPr/>
        </p:nvPicPr>
        <p:blipFill>
          <a:blip r:embed="rId3"/>
          <a:stretch>
            <a:fillRect/>
          </a:stretch>
        </p:blipFill>
        <p:spPr>
          <a:xfrm>
            <a:off x="6909360" y="1412121"/>
            <a:ext cx="2591956" cy="3182486"/>
          </a:xfrm>
          <a:prstGeom prst="rect">
            <a:avLst/>
          </a:prstGeom>
          <a:ln>
            <a:solidFill>
              <a:schemeClr val="tx1"/>
            </a:solidFill>
          </a:ln>
        </p:spPr>
      </p:pic>
      <p:pic>
        <p:nvPicPr>
          <p:cNvPr id="6" name="Picture 6" descr="Text, whiteboard&#10;&#10;Description automatically generated">
            <a:extLst>
              <a:ext uri="{FF2B5EF4-FFF2-40B4-BE49-F238E27FC236}">
                <a16:creationId xmlns:a16="http://schemas.microsoft.com/office/drawing/2014/main" id="{341F012A-8576-99F3-9CEF-165ADA852EF0}"/>
              </a:ext>
            </a:extLst>
          </p:cNvPr>
          <p:cNvPicPr>
            <a:picLocks noChangeAspect="1"/>
          </p:cNvPicPr>
          <p:nvPr/>
        </p:nvPicPr>
        <p:blipFill>
          <a:blip r:embed="rId4"/>
          <a:stretch>
            <a:fillRect/>
          </a:stretch>
        </p:blipFill>
        <p:spPr>
          <a:xfrm>
            <a:off x="8088335" y="2923280"/>
            <a:ext cx="2415612" cy="3223129"/>
          </a:xfrm>
          <a:prstGeom prst="rect">
            <a:avLst/>
          </a:prstGeom>
          <a:ln>
            <a:solidFill>
              <a:schemeClr val="tx1"/>
            </a:solidFill>
          </a:ln>
        </p:spPr>
      </p:pic>
      <p:pic>
        <p:nvPicPr>
          <p:cNvPr id="7" name="Picture 7" descr="Text&#10;&#10;Description automatically generated">
            <a:extLst>
              <a:ext uri="{FF2B5EF4-FFF2-40B4-BE49-F238E27FC236}">
                <a16:creationId xmlns:a16="http://schemas.microsoft.com/office/drawing/2014/main" id="{2CB0A931-D936-9A97-4DD2-2208400F6B9A}"/>
              </a:ext>
            </a:extLst>
          </p:cNvPr>
          <p:cNvPicPr>
            <a:picLocks noChangeAspect="1"/>
          </p:cNvPicPr>
          <p:nvPr/>
        </p:nvPicPr>
        <p:blipFill>
          <a:blip r:embed="rId5"/>
          <a:stretch>
            <a:fillRect/>
          </a:stretch>
        </p:blipFill>
        <p:spPr>
          <a:xfrm>
            <a:off x="9684412" y="3688932"/>
            <a:ext cx="2173481" cy="2767531"/>
          </a:xfrm>
          <a:prstGeom prst="rect">
            <a:avLst/>
          </a:prstGeom>
          <a:ln>
            <a:solidFill>
              <a:schemeClr val="tx1"/>
            </a:solidFill>
          </a:ln>
        </p:spPr>
      </p:pic>
      <p:pic>
        <p:nvPicPr>
          <p:cNvPr id="8" name="Picture 8" descr="Whiteboard&#10;&#10;Description automatically generated">
            <a:extLst>
              <a:ext uri="{FF2B5EF4-FFF2-40B4-BE49-F238E27FC236}">
                <a16:creationId xmlns:a16="http://schemas.microsoft.com/office/drawing/2014/main" id="{89E849B8-C5DB-8FEE-DD8F-51F73164EB1E}"/>
              </a:ext>
            </a:extLst>
          </p:cNvPr>
          <p:cNvPicPr>
            <a:picLocks noChangeAspect="1"/>
          </p:cNvPicPr>
          <p:nvPr/>
        </p:nvPicPr>
        <p:blipFill rotWithShape="1">
          <a:blip r:embed="rId6"/>
          <a:srcRect l="22897" t="9767" r="23481" b="11455"/>
          <a:stretch/>
        </p:blipFill>
        <p:spPr>
          <a:xfrm>
            <a:off x="3369733" y="1426248"/>
            <a:ext cx="3529933" cy="5213401"/>
          </a:xfrm>
          <a:prstGeom prst="rect">
            <a:avLst/>
          </a:prstGeom>
        </p:spPr>
      </p:pic>
      <p:pic>
        <p:nvPicPr>
          <p:cNvPr id="4" name="Picture 4" descr="Table&#10;&#10;Description automatically generated">
            <a:extLst>
              <a:ext uri="{FF2B5EF4-FFF2-40B4-BE49-F238E27FC236}">
                <a16:creationId xmlns:a16="http://schemas.microsoft.com/office/drawing/2014/main" id="{ECD9B241-3848-E087-6623-C8560CBF633F}"/>
              </a:ext>
            </a:extLst>
          </p:cNvPr>
          <p:cNvPicPr>
            <a:picLocks noChangeAspect="1"/>
          </p:cNvPicPr>
          <p:nvPr/>
        </p:nvPicPr>
        <p:blipFill>
          <a:blip r:embed="rId7"/>
          <a:stretch>
            <a:fillRect/>
          </a:stretch>
        </p:blipFill>
        <p:spPr>
          <a:xfrm>
            <a:off x="3529052" y="2105087"/>
            <a:ext cx="3172647" cy="3675881"/>
          </a:xfrm>
          <a:prstGeom prst="rect">
            <a:avLst/>
          </a:prstGeom>
        </p:spPr>
      </p:pic>
      <p:pic>
        <p:nvPicPr>
          <p:cNvPr id="9" name="Picture 9" descr="A picture containing table&#10;&#10;Description automatically generated">
            <a:extLst>
              <a:ext uri="{FF2B5EF4-FFF2-40B4-BE49-F238E27FC236}">
                <a16:creationId xmlns:a16="http://schemas.microsoft.com/office/drawing/2014/main" id="{CE7FF224-9311-6FFF-885F-DC8009A33099}"/>
              </a:ext>
            </a:extLst>
          </p:cNvPr>
          <p:cNvPicPr>
            <a:picLocks noChangeAspect="1"/>
          </p:cNvPicPr>
          <p:nvPr/>
        </p:nvPicPr>
        <p:blipFill rotWithShape="1">
          <a:blip r:embed="rId8"/>
          <a:srcRect l="2934" r="244" b="-207"/>
          <a:stretch/>
        </p:blipFill>
        <p:spPr>
          <a:xfrm>
            <a:off x="90825" y="1703737"/>
            <a:ext cx="3151292" cy="3881565"/>
          </a:xfrm>
          <a:prstGeom prst="rect">
            <a:avLst/>
          </a:prstGeom>
          <a:ln>
            <a:solidFill>
              <a:schemeClr val="tx1"/>
            </a:solidFill>
          </a:ln>
        </p:spPr>
      </p:pic>
      <p:sp>
        <p:nvSpPr>
          <p:cNvPr id="3" name="TextBox 2">
            <a:extLst>
              <a:ext uri="{FF2B5EF4-FFF2-40B4-BE49-F238E27FC236}">
                <a16:creationId xmlns:a16="http://schemas.microsoft.com/office/drawing/2014/main" id="{B7FB9A47-946A-D531-94B2-AD510EF0B7AC}"/>
              </a:ext>
            </a:extLst>
          </p:cNvPr>
          <p:cNvSpPr txBox="1"/>
          <p:nvPr/>
        </p:nvSpPr>
        <p:spPr>
          <a:xfrm>
            <a:off x="9477054" y="975966"/>
            <a:ext cx="2595451"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cs typeface="Calibri"/>
              </a:rPr>
              <a:t>Samples: </a:t>
            </a:r>
          </a:p>
          <a:p>
            <a:r>
              <a:rPr lang="en-US" sz="2200" b="1">
                <a:cs typeface="Calibri"/>
                <a:hlinkClick r:id="rId9"/>
              </a:rPr>
              <a:t>Environments</a:t>
            </a:r>
            <a:endParaRPr lang="en-US" sz="2200" b="1">
              <a:cs typeface="Calibri"/>
            </a:endParaRPr>
          </a:p>
          <a:p>
            <a:endParaRPr lang="en-US" sz="2200" b="1">
              <a:cs typeface="Calibri"/>
            </a:endParaRPr>
          </a:p>
          <a:p>
            <a:r>
              <a:rPr lang="en-US" sz="2200" b="1">
                <a:cs typeface="Calibri"/>
                <a:hlinkClick r:id="rId10"/>
              </a:rPr>
              <a:t>Part-Time Employment</a:t>
            </a:r>
            <a:endParaRPr lang="en-US" sz="2200" b="1">
              <a:cs typeface="Calibri"/>
            </a:endParaRPr>
          </a:p>
          <a:p>
            <a:endParaRPr lang="en-US">
              <a:cs typeface="Calibri"/>
            </a:endParaRPr>
          </a:p>
        </p:txBody>
      </p:sp>
    </p:spTree>
    <p:extLst>
      <p:ext uri="{BB962C8B-B14F-4D97-AF65-F5344CB8AC3E}">
        <p14:creationId xmlns:p14="http://schemas.microsoft.com/office/powerpoint/2010/main" val="1325952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962130-E724-41E0-08A7-48AFAA7AFD7C}"/>
              </a:ext>
            </a:extLst>
          </p:cNvPr>
          <p:cNvSpPr>
            <a:spLocks noGrp="1"/>
          </p:cNvSpPr>
          <p:nvPr>
            <p:ph type="title"/>
          </p:nvPr>
        </p:nvSpPr>
        <p:spPr/>
        <p:txBody>
          <a:bodyPr/>
          <a:lstStyle/>
          <a:p>
            <a:r>
              <a:rPr lang="en-US">
                <a:latin typeface="Open Sans Light"/>
                <a:ea typeface="Open Sans Light"/>
                <a:cs typeface="Open Sans Light"/>
              </a:rPr>
              <a:t>Special Education</a:t>
            </a:r>
            <a:endParaRPr lang="en-US"/>
          </a:p>
        </p:txBody>
      </p:sp>
      <p:pic>
        <p:nvPicPr>
          <p:cNvPr id="3" name="Picture 3">
            <a:extLst>
              <a:ext uri="{FF2B5EF4-FFF2-40B4-BE49-F238E27FC236}">
                <a16:creationId xmlns:a16="http://schemas.microsoft.com/office/drawing/2014/main" id="{DD10A30D-4C65-B2A0-D3F2-111993AB920C}"/>
              </a:ext>
            </a:extLst>
          </p:cNvPr>
          <p:cNvPicPr>
            <a:picLocks noChangeAspect="1"/>
          </p:cNvPicPr>
          <p:nvPr/>
        </p:nvPicPr>
        <p:blipFill>
          <a:blip r:embed="rId3"/>
          <a:stretch>
            <a:fillRect/>
          </a:stretch>
        </p:blipFill>
        <p:spPr>
          <a:xfrm>
            <a:off x="1589722" y="1085839"/>
            <a:ext cx="4076700" cy="2719243"/>
          </a:xfrm>
          <a:prstGeom prst="rect">
            <a:avLst/>
          </a:prstGeom>
        </p:spPr>
      </p:pic>
      <p:pic>
        <p:nvPicPr>
          <p:cNvPr id="4" name="Picture 5">
            <a:extLst>
              <a:ext uri="{FF2B5EF4-FFF2-40B4-BE49-F238E27FC236}">
                <a16:creationId xmlns:a16="http://schemas.microsoft.com/office/drawing/2014/main" id="{5E0A4D71-16D4-5B63-FC80-7814093B66A3}"/>
              </a:ext>
            </a:extLst>
          </p:cNvPr>
          <p:cNvPicPr>
            <a:picLocks noChangeAspect="1"/>
          </p:cNvPicPr>
          <p:nvPr/>
        </p:nvPicPr>
        <p:blipFill>
          <a:blip r:embed="rId4"/>
          <a:stretch>
            <a:fillRect/>
          </a:stretch>
        </p:blipFill>
        <p:spPr>
          <a:xfrm>
            <a:off x="1589722" y="3810959"/>
            <a:ext cx="4148137" cy="2746844"/>
          </a:xfrm>
          <a:prstGeom prst="rect">
            <a:avLst/>
          </a:prstGeom>
        </p:spPr>
      </p:pic>
      <p:pic>
        <p:nvPicPr>
          <p:cNvPr id="10" name="Picture 10" descr="A group of people posing for a photo&#10;&#10;Description automatically generated">
            <a:extLst>
              <a:ext uri="{FF2B5EF4-FFF2-40B4-BE49-F238E27FC236}">
                <a16:creationId xmlns:a16="http://schemas.microsoft.com/office/drawing/2014/main" id="{CBE02FFE-0AD9-ABE0-303F-757DB2FC2851}"/>
              </a:ext>
            </a:extLst>
          </p:cNvPr>
          <p:cNvPicPr>
            <a:picLocks noChangeAspect="1"/>
          </p:cNvPicPr>
          <p:nvPr/>
        </p:nvPicPr>
        <p:blipFill>
          <a:blip r:embed="rId5"/>
          <a:stretch>
            <a:fillRect/>
          </a:stretch>
        </p:blipFill>
        <p:spPr>
          <a:xfrm>
            <a:off x="5655468" y="1079962"/>
            <a:ext cx="4148136" cy="2838943"/>
          </a:xfrm>
          <a:prstGeom prst="rect">
            <a:avLst/>
          </a:prstGeom>
        </p:spPr>
      </p:pic>
      <p:pic>
        <p:nvPicPr>
          <p:cNvPr id="11" name="Picture 11">
            <a:extLst>
              <a:ext uri="{FF2B5EF4-FFF2-40B4-BE49-F238E27FC236}">
                <a16:creationId xmlns:a16="http://schemas.microsoft.com/office/drawing/2014/main" id="{C7D1296B-4125-5138-1547-A8B4FFC6E2CC}"/>
              </a:ext>
            </a:extLst>
          </p:cNvPr>
          <p:cNvPicPr>
            <a:picLocks noChangeAspect="1"/>
          </p:cNvPicPr>
          <p:nvPr/>
        </p:nvPicPr>
        <p:blipFill>
          <a:blip r:embed="rId6"/>
          <a:stretch>
            <a:fillRect/>
          </a:stretch>
        </p:blipFill>
        <p:spPr>
          <a:xfrm>
            <a:off x="5671660" y="3810959"/>
            <a:ext cx="4136229" cy="2746843"/>
          </a:xfrm>
          <a:prstGeom prst="rect">
            <a:avLst/>
          </a:prstGeom>
        </p:spPr>
      </p:pic>
      <p:sp>
        <p:nvSpPr>
          <p:cNvPr id="15" name="Rectangle 14">
            <a:extLst>
              <a:ext uri="{FF2B5EF4-FFF2-40B4-BE49-F238E27FC236}">
                <a16:creationId xmlns:a16="http://schemas.microsoft.com/office/drawing/2014/main" id="{67FCA319-55DD-4ABF-9EF7-F8A0C7DBB6A7}"/>
              </a:ext>
            </a:extLst>
          </p:cNvPr>
          <p:cNvSpPr/>
          <p:nvPr/>
        </p:nvSpPr>
        <p:spPr>
          <a:xfrm rot="2820000">
            <a:off x="4548187" y="2857499"/>
            <a:ext cx="2214562" cy="2095499"/>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17" name="TextBox 16">
            <a:extLst>
              <a:ext uri="{FF2B5EF4-FFF2-40B4-BE49-F238E27FC236}">
                <a16:creationId xmlns:a16="http://schemas.microsoft.com/office/drawing/2014/main" id="{3C65FC2A-E0C5-8D20-6CB2-658321F88B8B}"/>
              </a:ext>
            </a:extLst>
          </p:cNvPr>
          <p:cNvSpPr txBox="1"/>
          <p:nvPr/>
        </p:nvSpPr>
        <p:spPr>
          <a:xfrm>
            <a:off x="4676774" y="3137693"/>
            <a:ext cx="197643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cs typeface="Calibri"/>
              </a:rPr>
              <a:t>The Many Faces of Special Education</a:t>
            </a:r>
          </a:p>
        </p:txBody>
      </p:sp>
    </p:spTree>
    <p:extLst>
      <p:ext uri="{BB962C8B-B14F-4D97-AF65-F5344CB8AC3E}">
        <p14:creationId xmlns:p14="http://schemas.microsoft.com/office/powerpoint/2010/main" val="2644655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308CCE0-739C-EC5E-13FE-AF5EB9DDB29D}"/>
              </a:ext>
            </a:extLst>
          </p:cNvPr>
          <p:cNvSpPr>
            <a:spLocks noGrp="1"/>
          </p:cNvSpPr>
          <p:nvPr>
            <p:ph type="title"/>
          </p:nvPr>
        </p:nvSpPr>
        <p:spPr/>
        <p:txBody>
          <a:bodyPr/>
          <a:lstStyle/>
          <a:p>
            <a:r>
              <a:rPr lang="en-US"/>
              <a:t>Try Vizzle Now!</a:t>
            </a:r>
          </a:p>
        </p:txBody>
      </p:sp>
      <p:sp>
        <p:nvSpPr>
          <p:cNvPr id="3" name="TextBox 2">
            <a:extLst>
              <a:ext uri="{FF2B5EF4-FFF2-40B4-BE49-F238E27FC236}">
                <a16:creationId xmlns:a16="http://schemas.microsoft.com/office/drawing/2014/main" id="{9D8898D4-A86E-9D4F-4982-C8DDF2B57F28}"/>
              </a:ext>
            </a:extLst>
          </p:cNvPr>
          <p:cNvSpPr txBox="1"/>
          <p:nvPr/>
        </p:nvSpPr>
        <p:spPr>
          <a:xfrm>
            <a:off x="5485402" y="2245508"/>
            <a:ext cx="638368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Wingdings" panose="020B0604020202020204" pitchFamily="34" charset="0"/>
              <a:buChar char="ü"/>
            </a:pPr>
            <a:r>
              <a:rPr lang="en-US" sz="3600">
                <a:latin typeface="Open Sans"/>
                <a:ea typeface="Open Sans"/>
                <a:cs typeface="Calibri"/>
              </a:rPr>
              <a:t>Easy </a:t>
            </a:r>
            <a:endParaRPr lang="en-US" sz="3600">
              <a:latin typeface="Open Sans"/>
              <a:ea typeface="Open Sans"/>
              <a:cs typeface="Open Sans"/>
            </a:endParaRPr>
          </a:p>
          <a:p>
            <a:pPr marL="571500" indent="-571500">
              <a:buFont typeface="Wingdings" panose="020B0604020202020204" pitchFamily="34" charset="0"/>
              <a:buChar char="ü"/>
            </a:pPr>
            <a:r>
              <a:rPr lang="en-US" sz="3600">
                <a:latin typeface="Open Sans"/>
                <a:ea typeface="Open Sans"/>
                <a:cs typeface="Calibri"/>
              </a:rPr>
              <a:t>Engaging and interactive</a:t>
            </a:r>
          </a:p>
          <a:p>
            <a:pPr marL="571500" indent="-571500">
              <a:buFont typeface="Wingdings" panose="020B0604020202020204" pitchFamily="34" charset="0"/>
              <a:buChar char="ü"/>
            </a:pPr>
            <a:r>
              <a:rPr lang="en-US" sz="3600">
                <a:latin typeface="Open Sans"/>
                <a:ea typeface="Open Sans"/>
                <a:cs typeface="Calibri"/>
              </a:rPr>
              <a:t>Comprehensive</a:t>
            </a:r>
          </a:p>
          <a:p>
            <a:pPr marL="571500" indent="-571500">
              <a:buFont typeface="Wingdings" panose="020B0604020202020204" pitchFamily="34" charset="0"/>
              <a:buChar char="ü"/>
            </a:pPr>
            <a:r>
              <a:rPr lang="en-US" sz="3600">
                <a:latin typeface="Open Sans"/>
                <a:ea typeface="Open Sans"/>
                <a:cs typeface="Calibri"/>
              </a:rPr>
              <a:t>Standards-aligned</a:t>
            </a:r>
          </a:p>
          <a:p>
            <a:pPr marL="571500" indent="-571500">
              <a:buFont typeface="Wingdings" panose="020B0604020202020204" pitchFamily="34" charset="0"/>
              <a:buChar char="ü"/>
            </a:pPr>
            <a:r>
              <a:rPr lang="en-US" sz="3600">
                <a:latin typeface="Open Sans"/>
                <a:ea typeface="Open Sans"/>
                <a:cs typeface="Calibri"/>
              </a:rPr>
              <a:t>IEP focused</a:t>
            </a:r>
          </a:p>
          <a:p>
            <a:pPr marL="571500" indent="-571500">
              <a:buFont typeface="Wingdings" panose="020B0604020202020204" pitchFamily="34" charset="0"/>
              <a:buChar char="ü"/>
            </a:pPr>
            <a:r>
              <a:rPr lang="en-US" sz="3600">
                <a:latin typeface="Open Sans"/>
                <a:ea typeface="Open Sans"/>
                <a:cs typeface="Calibri"/>
              </a:rPr>
              <a:t>Data-driven </a:t>
            </a:r>
          </a:p>
        </p:txBody>
      </p:sp>
      <p:pic>
        <p:nvPicPr>
          <p:cNvPr id="5" name="Picture 2" descr="A group of people posing for a photo&#10;&#10;Description automatically generated">
            <a:extLst>
              <a:ext uri="{FF2B5EF4-FFF2-40B4-BE49-F238E27FC236}">
                <a16:creationId xmlns:a16="http://schemas.microsoft.com/office/drawing/2014/main" id="{4AF413AB-72EA-0031-7598-9BB5AF28ED6B}"/>
              </a:ext>
            </a:extLst>
          </p:cNvPr>
          <p:cNvPicPr>
            <a:picLocks noChangeAspect="1"/>
          </p:cNvPicPr>
          <p:nvPr/>
        </p:nvPicPr>
        <p:blipFill>
          <a:blip r:embed="rId3"/>
          <a:stretch>
            <a:fillRect/>
          </a:stretch>
        </p:blipFill>
        <p:spPr>
          <a:xfrm>
            <a:off x="723977" y="2413434"/>
            <a:ext cx="4461824" cy="2986180"/>
          </a:xfrm>
          <a:prstGeom prst="rect">
            <a:avLst/>
          </a:prstGeom>
          <a:ln>
            <a:solidFill>
              <a:schemeClr val="tx1"/>
            </a:solidFill>
          </a:ln>
        </p:spPr>
      </p:pic>
    </p:spTree>
    <p:extLst>
      <p:ext uri="{BB962C8B-B14F-4D97-AF65-F5344CB8AC3E}">
        <p14:creationId xmlns:p14="http://schemas.microsoft.com/office/powerpoint/2010/main" val="3275481695"/>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962130-E724-41E0-08A7-48AFAA7AFD7C}"/>
              </a:ext>
            </a:extLst>
          </p:cNvPr>
          <p:cNvSpPr>
            <a:spLocks noGrp="1"/>
          </p:cNvSpPr>
          <p:nvPr>
            <p:ph type="title"/>
          </p:nvPr>
        </p:nvSpPr>
        <p:spPr/>
        <p:txBody>
          <a:bodyPr/>
          <a:lstStyle/>
          <a:p>
            <a:r>
              <a:rPr lang="en-US">
                <a:latin typeface="Open Sans Light"/>
                <a:ea typeface="Open Sans Light"/>
                <a:cs typeface="Open Sans Light"/>
              </a:rPr>
              <a:t>Individuals &amp; IEP Focused </a:t>
            </a:r>
            <a:endParaRPr lang="en-US"/>
          </a:p>
        </p:txBody>
      </p:sp>
      <p:pic>
        <p:nvPicPr>
          <p:cNvPr id="2" name="Picture 2">
            <a:extLst>
              <a:ext uri="{FF2B5EF4-FFF2-40B4-BE49-F238E27FC236}">
                <a16:creationId xmlns:a16="http://schemas.microsoft.com/office/drawing/2014/main" id="{E546DF5C-BE15-359A-9C72-08C0314F3902}"/>
              </a:ext>
            </a:extLst>
          </p:cNvPr>
          <p:cNvPicPr>
            <a:picLocks noChangeAspect="1"/>
          </p:cNvPicPr>
          <p:nvPr/>
        </p:nvPicPr>
        <p:blipFill>
          <a:blip r:embed="rId3"/>
          <a:stretch>
            <a:fillRect/>
          </a:stretch>
        </p:blipFill>
        <p:spPr>
          <a:xfrm>
            <a:off x="8058150" y="4485644"/>
            <a:ext cx="2743200" cy="1830063"/>
          </a:xfrm>
          <a:prstGeom prst="rect">
            <a:avLst/>
          </a:prstGeom>
          <a:ln>
            <a:solidFill>
              <a:schemeClr val="tx1"/>
            </a:solidFill>
          </a:ln>
        </p:spPr>
      </p:pic>
      <p:pic>
        <p:nvPicPr>
          <p:cNvPr id="3" name="Picture 3">
            <a:extLst>
              <a:ext uri="{FF2B5EF4-FFF2-40B4-BE49-F238E27FC236}">
                <a16:creationId xmlns:a16="http://schemas.microsoft.com/office/drawing/2014/main" id="{686BB64B-9D54-5E77-FE72-35609036686D}"/>
              </a:ext>
            </a:extLst>
          </p:cNvPr>
          <p:cNvPicPr>
            <a:picLocks noChangeAspect="1"/>
          </p:cNvPicPr>
          <p:nvPr/>
        </p:nvPicPr>
        <p:blipFill>
          <a:blip r:embed="rId4"/>
          <a:stretch>
            <a:fillRect/>
          </a:stretch>
        </p:blipFill>
        <p:spPr>
          <a:xfrm>
            <a:off x="4724400" y="1285244"/>
            <a:ext cx="2743200" cy="1830063"/>
          </a:xfrm>
          <a:prstGeom prst="rect">
            <a:avLst/>
          </a:prstGeom>
          <a:ln>
            <a:solidFill>
              <a:schemeClr val="tx1"/>
            </a:solidFill>
          </a:ln>
        </p:spPr>
      </p:pic>
      <p:pic>
        <p:nvPicPr>
          <p:cNvPr id="4" name="Picture 5">
            <a:extLst>
              <a:ext uri="{FF2B5EF4-FFF2-40B4-BE49-F238E27FC236}">
                <a16:creationId xmlns:a16="http://schemas.microsoft.com/office/drawing/2014/main" id="{1D6A07F0-6E79-F1E4-87BE-8675629CB31C}"/>
              </a:ext>
            </a:extLst>
          </p:cNvPr>
          <p:cNvPicPr>
            <a:picLocks noChangeAspect="1"/>
          </p:cNvPicPr>
          <p:nvPr/>
        </p:nvPicPr>
        <p:blipFill>
          <a:blip r:embed="rId5"/>
          <a:stretch>
            <a:fillRect/>
          </a:stretch>
        </p:blipFill>
        <p:spPr>
          <a:xfrm>
            <a:off x="6819900" y="2828294"/>
            <a:ext cx="2743200" cy="1830063"/>
          </a:xfrm>
          <a:prstGeom prst="rect">
            <a:avLst/>
          </a:prstGeom>
        </p:spPr>
      </p:pic>
      <p:pic>
        <p:nvPicPr>
          <p:cNvPr id="6" name="Picture 6" descr="A picture containing person, child, child, indoor&#10;&#10;Description automatically generated">
            <a:extLst>
              <a:ext uri="{FF2B5EF4-FFF2-40B4-BE49-F238E27FC236}">
                <a16:creationId xmlns:a16="http://schemas.microsoft.com/office/drawing/2014/main" id="{917DD9BC-99D1-9487-FAA8-8EDAF23DEB2A}"/>
              </a:ext>
            </a:extLst>
          </p:cNvPr>
          <p:cNvPicPr>
            <a:picLocks noChangeAspect="1"/>
          </p:cNvPicPr>
          <p:nvPr/>
        </p:nvPicPr>
        <p:blipFill>
          <a:blip r:embed="rId6"/>
          <a:stretch>
            <a:fillRect/>
          </a:stretch>
        </p:blipFill>
        <p:spPr>
          <a:xfrm>
            <a:off x="304800" y="1304294"/>
            <a:ext cx="2743200" cy="1830063"/>
          </a:xfrm>
          <a:prstGeom prst="rect">
            <a:avLst/>
          </a:prstGeom>
          <a:ln>
            <a:solidFill>
              <a:schemeClr val="tx1"/>
            </a:solidFill>
          </a:ln>
        </p:spPr>
      </p:pic>
      <p:pic>
        <p:nvPicPr>
          <p:cNvPr id="7" name="Picture 7">
            <a:extLst>
              <a:ext uri="{FF2B5EF4-FFF2-40B4-BE49-F238E27FC236}">
                <a16:creationId xmlns:a16="http://schemas.microsoft.com/office/drawing/2014/main" id="{2AFF7188-DC00-3ED5-90F7-098786269619}"/>
              </a:ext>
            </a:extLst>
          </p:cNvPr>
          <p:cNvPicPr>
            <a:picLocks noChangeAspect="1"/>
          </p:cNvPicPr>
          <p:nvPr/>
        </p:nvPicPr>
        <p:blipFill>
          <a:blip r:embed="rId7"/>
          <a:stretch>
            <a:fillRect/>
          </a:stretch>
        </p:blipFill>
        <p:spPr>
          <a:xfrm>
            <a:off x="2718758" y="2328418"/>
            <a:ext cx="2743200" cy="1826274"/>
          </a:xfrm>
          <a:prstGeom prst="rect">
            <a:avLst/>
          </a:prstGeom>
          <a:ln>
            <a:solidFill>
              <a:schemeClr val="tx1"/>
            </a:solidFill>
          </a:ln>
        </p:spPr>
      </p:pic>
      <p:pic>
        <p:nvPicPr>
          <p:cNvPr id="8" name="Picture 8">
            <a:extLst>
              <a:ext uri="{FF2B5EF4-FFF2-40B4-BE49-F238E27FC236}">
                <a16:creationId xmlns:a16="http://schemas.microsoft.com/office/drawing/2014/main" id="{4D9E990B-BE9D-8B38-F8CB-B0E851A710DC}"/>
              </a:ext>
            </a:extLst>
          </p:cNvPr>
          <p:cNvPicPr>
            <a:picLocks noChangeAspect="1"/>
          </p:cNvPicPr>
          <p:nvPr/>
        </p:nvPicPr>
        <p:blipFill>
          <a:blip r:embed="rId8"/>
          <a:stretch>
            <a:fillRect/>
          </a:stretch>
        </p:blipFill>
        <p:spPr>
          <a:xfrm>
            <a:off x="1676400" y="4553980"/>
            <a:ext cx="3324225" cy="1760066"/>
          </a:xfrm>
          <a:prstGeom prst="rect">
            <a:avLst/>
          </a:prstGeom>
          <a:ln>
            <a:solidFill>
              <a:schemeClr val="tx1"/>
            </a:solidFill>
          </a:ln>
        </p:spPr>
      </p:pic>
      <p:pic>
        <p:nvPicPr>
          <p:cNvPr id="9" name="Picture 9">
            <a:extLst>
              <a:ext uri="{FF2B5EF4-FFF2-40B4-BE49-F238E27FC236}">
                <a16:creationId xmlns:a16="http://schemas.microsoft.com/office/drawing/2014/main" id="{9831B5B1-CB6D-CA98-D514-0728D538A263}"/>
              </a:ext>
            </a:extLst>
          </p:cNvPr>
          <p:cNvPicPr>
            <a:picLocks noChangeAspect="1"/>
          </p:cNvPicPr>
          <p:nvPr/>
        </p:nvPicPr>
        <p:blipFill>
          <a:blip r:embed="rId9"/>
          <a:stretch>
            <a:fillRect/>
          </a:stretch>
        </p:blipFill>
        <p:spPr>
          <a:xfrm>
            <a:off x="4552950" y="3428369"/>
            <a:ext cx="2743200" cy="1830063"/>
          </a:xfrm>
          <a:prstGeom prst="rect">
            <a:avLst/>
          </a:prstGeom>
          <a:ln>
            <a:solidFill>
              <a:schemeClr val="tx1"/>
            </a:solidFill>
          </a:ln>
        </p:spPr>
      </p:pic>
    </p:spTree>
    <p:extLst>
      <p:ext uri="{BB962C8B-B14F-4D97-AF65-F5344CB8AC3E}">
        <p14:creationId xmlns:p14="http://schemas.microsoft.com/office/powerpoint/2010/main" val="1532141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962130-E724-41E0-08A7-48AFAA7AFD7C}"/>
              </a:ext>
            </a:extLst>
          </p:cNvPr>
          <p:cNvSpPr>
            <a:spLocks noGrp="1"/>
          </p:cNvSpPr>
          <p:nvPr>
            <p:ph type="title"/>
          </p:nvPr>
        </p:nvSpPr>
        <p:spPr/>
        <p:txBody>
          <a:bodyPr/>
          <a:lstStyle/>
          <a:p>
            <a:r>
              <a:rPr lang="en-US">
                <a:latin typeface="Open Sans Light"/>
                <a:ea typeface="Open Sans Light"/>
                <a:cs typeface="Open Sans Light"/>
              </a:rPr>
              <a:t>We Support the Entire IEP Team</a:t>
            </a:r>
            <a:endParaRPr lang="en-US"/>
          </a:p>
        </p:txBody>
      </p:sp>
      <p:pic>
        <p:nvPicPr>
          <p:cNvPr id="4" name="Picture 5">
            <a:extLst>
              <a:ext uri="{FF2B5EF4-FFF2-40B4-BE49-F238E27FC236}">
                <a16:creationId xmlns:a16="http://schemas.microsoft.com/office/drawing/2014/main" id="{23233AA0-960F-AD0B-33A7-A6826A2C59E4}"/>
              </a:ext>
            </a:extLst>
          </p:cNvPr>
          <p:cNvPicPr>
            <a:picLocks noChangeAspect="1"/>
          </p:cNvPicPr>
          <p:nvPr/>
        </p:nvPicPr>
        <p:blipFill>
          <a:blip r:embed="rId3"/>
          <a:stretch>
            <a:fillRect/>
          </a:stretch>
        </p:blipFill>
        <p:spPr>
          <a:xfrm>
            <a:off x="438150" y="1475273"/>
            <a:ext cx="4724400" cy="4431329"/>
          </a:xfrm>
          <a:prstGeom prst="rect">
            <a:avLst/>
          </a:prstGeom>
        </p:spPr>
      </p:pic>
      <p:sp>
        <p:nvSpPr>
          <p:cNvPr id="6" name="TextBox 5">
            <a:extLst>
              <a:ext uri="{FF2B5EF4-FFF2-40B4-BE49-F238E27FC236}">
                <a16:creationId xmlns:a16="http://schemas.microsoft.com/office/drawing/2014/main" id="{0F2DC3B7-4836-BB67-0D7F-C477FA4A1705}"/>
              </a:ext>
            </a:extLst>
          </p:cNvPr>
          <p:cNvSpPr txBox="1"/>
          <p:nvPr/>
        </p:nvSpPr>
        <p:spPr>
          <a:xfrm>
            <a:off x="5753099" y="2247900"/>
            <a:ext cx="390525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Wingdings"/>
              <a:buChar char="ü"/>
            </a:pPr>
            <a:r>
              <a:rPr lang="en-US" sz="2400">
                <a:latin typeface="Open Sans"/>
                <a:ea typeface="Open Sans"/>
                <a:cs typeface="Calibri"/>
              </a:rPr>
              <a:t>Student</a:t>
            </a:r>
            <a:endParaRPr lang="en-US" sz="2400">
              <a:cs typeface="Calibri"/>
            </a:endParaRPr>
          </a:p>
          <a:p>
            <a:pPr marL="285750" indent="-285750">
              <a:buFont typeface="Wingdings"/>
              <a:buChar char="ü"/>
            </a:pPr>
            <a:r>
              <a:rPr lang="en-US" sz="2400">
                <a:latin typeface="Open Sans"/>
                <a:ea typeface="Open Sans"/>
                <a:cs typeface="Calibri"/>
              </a:rPr>
              <a:t>Parents/Caregivers</a:t>
            </a:r>
          </a:p>
          <a:p>
            <a:pPr marL="285750" indent="-285750">
              <a:buFont typeface="Wingdings"/>
              <a:buChar char="ü"/>
            </a:pPr>
            <a:r>
              <a:rPr lang="en-US" sz="2400">
                <a:ea typeface="+mn-lt"/>
                <a:cs typeface="+mn-lt"/>
              </a:rPr>
              <a:t>Advocates</a:t>
            </a:r>
            <a:endParaRPr lang="en-US" sz="2400">
              <a:latin typeface="Open Sans"/>
              <a:ea typeface="Open Sans"/>
              <a:cs typeface="Calibri"/>
            </a:endParaRPr>
          </a:p>
          <a:p>
            <a:pPr marL="285750" indent="-285750">
              <a:buFont typeface="Wingdings"/>
              <a:buChar char="ü"/>
            </a:pPr>
            <a:r>
              <a:rPr lang="en-US" sz="2400">
                <a:latin typeface="Open Sans"/>
                <a:ea typeface="Open Sans"/>
                <a:cs typeface="Calibri"/>
              </a:rPr>
              <a:t>Educators</a:t>
            </a:r>
          </a:p>
          <a:p>
            <a:pPr marL="285750" indent="-285750">
              <a:buFont typeface="Wingdings"/>
              <a:buChar char="ü"/>
            </a:pPr>
            <a:r>
              <a:rPr lang="en-US" sz="2400">
                <a:latin typeface="Open Sans"/>
                <a:ea typeface="Open Sans"/>
                <a:cs typeface="Calibri"/>
              </a:rPr>
              <a:t>Special Educators</a:t>
            </a:r>
          </a:p>
          <a:p>
            <a:pPr marL="285750" indent="-285750">
              <a:buFont typeface="Wingdings"/>
              <a:buChar char="ü"/>
            </a:pPr>
            <a:r>
              <a:rPr lang="en-US" sz="2400">
                <a:latin typeface="Open Sans"/>
                <a:ea typeface="Open Sans"/>
                <a:cs typeface="Calibri"/>
              </a:rPr>
              <a:t>Service Providers</a:t>
            </a:r>
          </a:p>
          <a:p>
            <a:pPr marL="285750" indent="-285750">
              <a:buFont typeface="Wingdings"/>
              <a:buChar char="ü"/>
            </a:pPr>
            <a:r>
              <a:rPr lang="en-US" sz="2400">
                <a:latin typeface="Open Sans"/>
                <a:ea typeface="Open Sans"/>
                <a:cs typeface="Calibri"/>
              </a:rPr>
              <a:t>Administrators</a:t>
            </a:r>
          </a:p>
          <a:p>
            <a:pPr marL="285750" indent="-285750">
              <a:buFont typeface="Wingdings"/>
              <a:buChar char="ü"/>
            </a:pPr>
            <a:endParaRPr lang="en-US" sz="2400">
              <a:latin typeface="Open Sans"/>
              <a:ea typeface="Open Sans"/>
              <a:cs typeface="Calibri"/>
            </a:endParaRPr>
          </a:p>
          <a:p>
            <a:pPr marL="285750" indent="-285750">
              <a:buFont typeface="Wingdings"/>
              <a:buChar char="ü"/>
            </a:pPr>
            <a:endParaRPr lang="en-US" sz="2400">
              <a:latin typeface="Open Sans"/>
              <a:ea typeface="Open Sans"/>
              <a:cs typeface="Calibri"/>
            </a:endParaRPr>
          </a:p>
        </p:txBody>
      </p:sp>
    </p:spTree>
    <p:extLst>
      <p:ext uri="{BB962C8B-B14F-4D97-AF65-F5344CB8AC3E}">
        <p14:creationId xmlns:p14="http://schemas.microsoft.com/office/powerpoint/2010/main" val="3888386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AB7765-D039-FB61-A9B6-489381050C5A}"/>
              </a:ext>
            </a:extLst>
          </p:cNvPr>
          <p:cNvGrpSpPr/>
          <p:nvPr/>
        </p:nvGrpSpPr>
        <p:grpSpPr>
          <a:xfrm>
            <a:off x="5640216" y="1630525"/>
            <a:ext cx="5702562" cy="4585125"/>
            <a:chOff x="5640216" y="1630525"/>
            <a:chExt cx="5702562" cy="4585125"/>
          </a:xfrm>
        </p:grpSpPr>
        <p:sp>
          <p:nvSpPr>
            <p:cNvPr id="5" name="Rectangle 4">
              <a:extLst>
                <a:ext uri="{FF2B5EF4-FFF2-40B4-BE49-F238E27FC236}">
                  <a16:creationId xmlns:a16="http://schemas.microsoft.com/office/drawing/2014/main" id="{E832BE73-3BA0-EF20-5F51-382F6598D8FA}"/>
                </a:ext>
              </a:extLst>
            </p:cNvPr>
            <p:cNvSpPr/>
            <p:nvPr/>
          </p:nvSpPr>
          <p:spPr>
            <a:xfrm>
              <a:off x="5640216" y="2442238"/>
              <a:ext cx="5702562" cy="579600"/>
            </a:xfrm>
            <a:prstGeom prst="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B937F308-34B1-0CAA-CE1F-962A6F3805C4}"/>
                </a:ext>
              </a:extLst>
            </p:cNvPr>
            <p:cNvSpPr/>
            <p:nvPr/>
          </p:nvSpPr>
          <p:spPr>
            <a:xfrm>
              <a:off x="5911700" y="1630525"/>
              <a:ext cx="5429680" cy="1178009"/>
            </a:xfrm>
            <a:custGeom>
              <a:avLst/>
              <a:gdLst>
                <a:gd name="connsiteX0" fmla="*/ 0 w 5429680"/>
                <a:gd name="connsiteY0" fmla="*/ 196339 h 1178009"/>
                <a:gd name="connsiteX1" fmla="*/ 196339 w 5429680"/>
                <a:gd name="connsiteY1" fmla="*/ 0 h 1178009"/>
                <a:gd name="connsiteX2" fmla="*/ 5233341 w 5429680"/>
                <a:gd name="connsiteY2" fmla="*/ 0 h 1178009"/>
                <a:gd name="connsiteX3" fmla="*/ 5429680 w 5429680"/>
                <a:gd name="connsiteY3" fmla="*/ 196339 h 1178009"/>
                <a:gd name="connsiteX4" fmla="*/ 5429680 w 5429680"/>
                <a:gd name="connsiteY4" fmla="*/ 981670 h 1178009"/>
                <a:gd name="connsiteX5" fmla="*/ 5233341 w 5429680"/>
                <a:gd name="connsiteY5" fmla="*/ 1178009 h 1178009"/>
                <a:gd name="connsiteX6" fmla="*/ 196339 w 5429680"/>
                <a:gd name="connsiteY6" fmla="*/ 1178009 h 1178009"/>
                <a:gd name="connsiteX7" fmla="*/ 0 w 5429680"/>
                <a:gd name="connsiteY7" fmla="*/ 981670 h 1178009"/>
                <a:gd name="connsiteX8" fmla="*/ 0 w 5429680"/>
                <a:gd name="connsiteY8" fmla="*/ 196339 h 117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9680" h="1178009">
                  <a:moveTo>
                    <a:pt x="0" y="196339"/>
                  </a:moveTo>
                  <a:cubicBezTo>
                    <a:pt x="0" y="87904"/>
                    <a:pt x="87904" y="0"/>
                    <a:pt x="196339" y="0"/>
                  </a:cubicBezTo>
                  <a:lnTo>
                    <a:pt x="5233341" y="0"/>
                  </a:lnTo>
                  <a:cubicBezTo>
                    <a:pt x="5341776" y="0"/>
                    <a:pt x="5429680" y="87904"/>
                    <a:pt x="5429680" y="196339"/>
                  </a:cubicBezTo>
                  <a:lnTo>
                    <a:pt x="5429680" y="981670"/>
                  </a:lnTo>
                  <a:cubicBezTo>
                    <a:pt x="5429680" y="1090105"/>
                    <a:pt x="5341776" y="1178009"/>
                    <a:pt x="5233341" y="1178009"/>
                  </a:cubicBezTo>
                  <a:lnTo>
                    <a:pt x="196339" y="1178009"/>
                  </a:lnTo>
                  <a:cubicBezTo>
                    <a:pt x="87904" y="1178009"/>
                    <a:pt x="0" y="1090105"/>
                    <a:pt x="0" y="981670"/>
                  </a:cubicBezTo>
                  <a:lnTo>
                    <a:pt x="0" y="196339"/>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8386" tIns="57506" rIns="208386" bIns="57506" numCol="1" spcCol="1270" anchor="ctr" anchorCtr="0">
              <a:noAutofit/>
            </a:bodyPr>
            <a:lstStyle/>
            <a:p>
              <a:pPr defTabSz="1066800">
                <a:lnSpc>
                  <a:spcPct val="90000"/>
                </a:lnSpc>
                <a:spcBef>
                  <a:spcPct val="0"/>
                </a:spcBef>
                <a:spcAft>
                  <a:spcPct val="35000"/>
                </a:spcAft>
              </a:pPr>
              <a:r>
                <a:rPr lang="en-US" sz="2400" b="0" i="0" u="none" strike="noStrike" kern="1200">
                  <a:solidFill>
                    <a:schemeClr val="tx1"/>
                  </a:solidFill>
                  <a:effectLst/>
                  <a:latin typeface="Open Sans"/>
                  <a:ea typeface="Open Sans"/>
                  <a:cs typeface="Open Sans"/>
                </a:rPr>
                <a:t>All students deserve access to </a:t>
              </a:r>
              <a:r>
                <a:rPr lang="en-US" sz="2400">
                  <a:solidFill>
                    <a:schemeClr val="tx1"/>
                  </a:solidFill>
                  <a:latin typeface="Open Sans"/>
                  <a:ea typeface="Open Sans"/>
                  <a:cs typeface="Open Sans"/>
                </a:rPr>
                <a:t>curriculum </a:t>
              </a:r>
              <a:endParaRPr lang="en-US" sz="2400" kern="1200">
                <a:solidFill>
                  <a:schemeClr val="tx1"/>
                </a:solidFill>
                <a:latin typeface="Open Sans"/>
                <a:ea typeface="Open Sans"/>
                <a:cs typeface="Open Sans"/>
              </a:endParaRPr>
            </a:p>
          </p:txBody>
        </p:sp>
        <p:sp>
          <p:nvSpPr>
            <p:cNvPr id="8" name="Rectangle 7">
              <a:extLst>
                <a:ext uri="{FF2B5EF4-FFF2-40B4-BE49-F238E27FC236}">
                  <a16:creationId xmlns:a16="http://schemas.microsoft.com/office/drawing/2014/main" id="{36C0E219-45CA-E950-5DB2-3042A0352AA1}"/>
                </a:ext>
              </a:extLst>
            </p:cNvPr>
            <p:cNvSpPr/>
            <p:nvPr/>
          </p:nvSpPr>
          <p:spPr>
            <a:xfrm>
              <a:off x="5640216" y="4233262"/>
              <a:ext cx="5702562" cy="579600"/>
            </a:xfrm>
            <a:prstGeom prst="rect">
              <a:avLst/>
            </a:pr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Shape 8">
              <a:extLst>
                <a:ext uri="{FF2B5EF4-FFF2-40B4-BE49-F238E27FC236}">
                  <a16:creationId xmlns:a16="http://schemas.microsoft.com/office/drawing/2014/main" id="{CA27AAA0-D65C-F724-27BD-A42D91BD04DF}"/>
                </a:ext>
              </a:extLst>
            </p:cNvPr>
            <p:cNvSpPr/>
            <p:nvPr/>
          </p:nvSpPr>
          <p:spPr>
            <a:xfrm>
              <a:off x="5910977" y="2916821"/>
              <a:ext cx="5419281" cy="1411462"/>
            </a:xfrm>
            <a:custGeom>
              <a:avLst/>
              <a:gdLst>
                <a:gd name="connsiteX0" fmla="*/ 0 w 5419281"/>
                <a:gd name="connsiteY0" fmla="*/ 235248 h 1411462"/>
                <a:gd name="connsiteX1" fmla="*/ 235248 w 5419281"/>
                <a:gd name="connsiteY1" fmla="*/ 0 h 1411462"/>
                <a:gd name="connsiteX2" fmla="*/ 5184033 w 5419281"/>
                <a:gd name="connsiteY2" fmla="*/ 0 h 1411462"/>
                <a:gd name="connsiteX3" fmla="*/ 5419281 w 5419281"/>
                <a:gd name="connsiteY3" fmla="*/ 235248 h 1411462"/>
                <a:gd name="connsiteX4" fmla="*/ 5419281 w 5419281"/>
                <a:gd name="connsiteY4" fmla="*/ 1176214 h 1411462"/>
                <a:gd name="connsiteX5" fmla="*/ 5184033 w 5419281"/>
                <a:gd name="connsiteY5" fmla="*/ 1411462 h 1411462"/>
                <a:gd name="connsiteX6" fmla="*/ 235248 w 5419281"/>
                <a:gd name="connsiteY6" fmla="*/ 1411462 h 1411462"/>
                <a:gd name="connsiteX7" fmla="*/ 0 w 5419281"/>
                <a:gd name="connsiteY7" fmla="*/ 1176214 h 1411462"/>
                <a:gd name="connsiteX8" fmla="*/ 0 w 5419281"/>
                <a:gd name="connsiteY8" fmla="*/ 235248 h 14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9281" h="1411462">
                  <a:moveTo>
                    <a:pt x="0" y="235248"/>
                  </a:moveTo>
                  <a:cubicBezTo>
                    <a:pt x="0" y="105324"/>
                    <a:pt x="105324" y="0"/>
                    <a:pt x="235248" y="0"/>
                  </a:cubicBezTo>
                  <a:lnTo>
                    <a:pt x="5184033" y="0"/>
                  </a:lnTo>
                  <a:cubicBezTo>
                    <a:pt x="5313957" y="0"/>
                    <a:pt x="5419281" y="105324"/>
                    <a:pt x="5419281" y="235248"/>
                  </a:cubicBezTo>
                  <a:lnTo>
                    <a:pt x="5419281" y="1176214"/>
                  </a:lnTo>
                  <a:cubicBezTo>
                    <a:pt x="5419281" y="1306138"/>
                    <a:pt x="5313957" y="1411462"/>
                    <a:pt x="5184033" y="1411462"/>
                  </a:cubicBezTo>
                  <a:lnTo>
                    <a:pt x="235248" y="1411462"/>
                  </a:lnTo>
                  <a:cubicBezTo>
                    <a:pt x="105324" y="1411462"/>
                    <a:pt x="0" y="1306138"/>
                    <a:pt x="0" y="1176214"/>
                  </a:cubicBezTo>
                  <a:lnTo>
                    <a:pt x="0" y="235248"/>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9782" tIns="68902" rIns="219782" bIns="68902" numCol="1" spcCol="1270" anchor="ctr" anchorCtr="0">
              <a:noAutofit/>
            </a:bodyPr>
            <a:lstStyle/>
            <a:p>
              <a:pPr marL="0" lvl="0" indent="0" algn="l" defTabSz="1066800" rtl="0">
                <a:lnSpc>
                  <a:spcPct val="90000"/>
                </a:lnSpc>
                <a:spcBef>
                  <a:spcPct val="0"/>
                </a:spcBef>
                <a:spcAft>
                  <a:spcPct val="35000"/>
                </a:spcAft>
                <a:buNone/>
              </a:pPr>
              <a:r>
                <a:rPr lang="en-US" sz="2400">
                  <a:solidFill>
                    <a:schemeClr val="tx1"/>
                  </a:solidFill>
                  <a:latin typeface="Open Sans"/>
                  <a:ea typeface="Open Sans"/>
                  <a:cs typeface="Open Sans"/>
                </a:rPr>
                <a:t>E</a:t>
              </a:r>
              <a:r>
                <a:rPr lang="en-US" sz="2400" b="0" i="0" u="none" strike="noStrike" kern="1200">
                  <a:solidFill>
                    <a:schemeClr val="tx1"/>
                  </a:solidFill>
                  <a:effectLst/>
                  <a:latin typeface="Open Sans"/>
                  <a:ea typeface="Open Sans"/>
                  <a:cs typeface="Open Sans"/>
                </a:rPr>
                <a:t>ducators are challenged to find differentiated resources</a:t>
              </a:r>
              <a:endParaRPr lang="en-US" sz="2400" b="1" kern="1200">
                <a:solidFill>
                  <a:schemeClr val="tx1"/>
                </a:solidFill>
                <a:latin typeface="Open Sans"/>
                <a:ea typeface="Open Sans"/>
                <a:cs typeface="Open Sans"/>
              </a:endParaRPr>
            </a:p>
          </p:txBody>
        </p:sp>
        <p:sp>
          <p:nvSpPr>
            <p:cNvPr id="12" name="Rectangle 11">
              <a:extLst>
                <a:ext uri="{FF2B5EF4-FFF2-40B4-BE49-F238E27FC236}">
                  <a16:creationId xmlns:a16="http://schemas.microsoft.com/office/drawing/2014/main" id="{8B567EEB-9ADB-3885-0B52-CF0B87203276}"/>
                </a:ext>
              </a:extLst>
            </p:cNvPr>
            <p:cNvSpPr/>
            <p:nvPr/>
          </p:nvSpPr>
          <p:spPr>
            <a:xfrm>
              <a:off x="5640216" y="6094491"/>
              <a:ext cx="5702562" cy="121159"/>
            </a:xfrm>
            <a:prstGeom prst="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EE3002E7-7796-5D74-E95C-2A83F8C5F7B5}"/>
                </a:ext>
              </a:extLst>
            </p:cNvPr>
            <p:cNvSpPr/>
            <p:nvPr/>
          </p:nvSpPr>
          <p:spPr>
            <a:xfrm>
              <a:off x="5904770" y="4438298"/>
              <a:ext cx="5438007" cy="1496909"/>
            </a:xfrm>
            <a:custGeom>
              <a:avLst/>
              <a:gdLst>
                <a:gd name="connsiteX0" fmla="*/ 0 w 5438007"/>
                <a:gd name="connsiteY0" fmla="*/ 249490 h 1496909"/>
                <a:gd name="connsiteX1" fmla="*/ 249490 w 5438007"/>
                <a:gd name="connsiteY1" fmla="*/ 0 h 1496909"/>
                <a:gd name="connsiteX2" fmla="*/ 5188517 w 5438007"/>
                <a:gd name="connsiteY2" fmla="*/ 0 h 1496909"/>
                <a:gd name="connsiteX3" fmla="*/ 5438007 w 5438007"/>
                <a:gd name="connsiteY3" fmla="*/ 249490 h 1496909"/>
                <a:gd name="connsiteX4" fmla="*/ 5438007 w 5438007"/>
                <a:gd name="connsiteY4" fmla="*/ 1247419 h 1496909"/>
                <a:gd name="connsiteX5" fmla="*/ 5188517 w 5438007"/>
                <a:gd name="connsiteY5" fmla="*/ 1496909 h 1496909"/>
                <a:gd name="connsiteX6" fmla="*/ 249490 w 5438007"/>
                <a:gd name="connsiteY6" fmla="*/ 1496909 h 1496909"/>
                <a:gd name="connsiteX7" fmla="*/ 0 w 5438007"/>
                <a:gd name="connsiteY7" fmla="*/ 1247419 h 1496909"/>
                <a:gd name="connsiteX8" fmla="*/ 0 w 5438007"/>
                <a:gd name="connsiteY8" fmla="*/ 249490 h 149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8007" h="1496909">
                  <a:moveTo>
                    <a:pt x="0" y="249490"/>
                  </a:moveTo>
                  <a:cubicBezTo>
                    <a:pt x="0" y="111700"/>
                    <a:pt x="111700" y="0"/>
                    <a:pt x="249490" y="0"/>
                  </a:cubicBezTo>
                  <a:lnTo>
                    <a:pt x="5188517" y="0"/>
                  </a:lnTo>
                  <a:cubicBezTo>
                    <a:pt x="5326307" y="0"/>
                    <a:pt x="5438007" y="111700"/>
                    <a:pt x="5438007" y="249490"/>
                  </a:cubicBezTo>
                  <a:lnTo>
                    <a:pt x="5438007" y="1247419"/>
                  </a:lnTo>
                  <a:cubicBezTo>
                    <a:pt x="5438007" y="1385209"/>
                    <a:pt x="5326307" y="1496909"/>
                    <a:pt x="5188517" y="1496909"/>
                  </a:cubicBezTo>
                  <a:lnTo>
                    <a:pt x="249490" y="1496909"/>
                  </a:lnTo>
                  <a:cubicBezTo>
                    <a:pt x="111700" y="1496909"/>
                    <a:pt x="0" y="1385209"/>
                    <a:pt x="0" y="1247419"/>
                  </a:cubicBezTo>
                  <a:lnTo>
                    <a:pt x="0" y="249490"/>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3953" tIns="73073" rIns="223953" bIns="73073" numCol="1" spcCol="1270" anchor="ctr" anchorCtr="0">
              <a:noAutofit/>
            </a:bodyPr>
            <a:lstStyle/>
            <a:p>
              <a:pPr marL="0" lvl="0" indent="0" algn="l" defTabSz="1066800">
                <a:lnSpc>
                  <a:spcPct val="90000"/>
                </a:lnSpc>
                <a:spcBef>
                  <a:spcPct val="0"/>
                </a:spcBef>
                <a:spcAft>
                  <a:spcPct val="35000"/>
                </a:spcAft>
                <a:buNone/>
              </a:pPr>
              <a:r>
                <a:rPr lang="en-US" sz="2400" b="0" kern="1200">
                  <a:solidFill>
                    <a:schemeClr val="tx1"/>
                  </a:solidFill>
                  <a:latin typeface="Open Sans"/>
                  <a:ea typeface="Open Sans"/>
                  <a:cs typeface="Open Sans"/>
                </a:rPr>
                <a:t>Administrators need to show compliance</a:t>
              </a:r>
            </a:p>
          </p:txBody>
        </p:sp>
      </p:grpSp>
      <p:pic>
        <p:nvPicPr>
          <p:cNvPr id="1026" name="Picture 2">
            <a:extLst>
              <a:ext uri="{FF2B5EF4-FFF2-40B4-BE49-F238E27FC236}">
                <a16:creationId xmlns:a16="http://schemas.microsoft.com/office/drawing/2014/main" id="{2FD400F9-8470-4EE3-B023-764B5FBD5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666266"/>
            <a:ext cx="2670755" cy="1776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D2D76A9E-9264-48FD-84A9-573D060F71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8" y="3360288"/>
            <a:ext cx="2629609" cy="14791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a:extLst>
              <a:ext uri="{FF2B5EF4-FFF2-40B4-BE49-F238E27FC236}">
                <a16:creationId xmlns:a16="http://schemas.microsoft.com/office/drawing/2014/main" id="{21CF4FE0-A2FF-4B4F-9805-8E02B18A1C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0608" y="2036581"/>
            <a:ext cx="2567232" cy="1884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a:extLst>
              <a:ext uri="{FF2B5EF4-FFF2-40B4-BE49-F238E27FC236}">
                <a16:creationId xmlns:a16="http://schemas.microsoft.com/office/drawing/2014/main" id="{9435F8DD-E689-486D-A1BE-2D644715EE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7285" y="3950137"/>
            <a:ext cx="3090555" cy="2058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itle 13">
            <a:extLst>
              <a:ext uri="{FF2B5EF4-FFF2-40B4-BE49-F238E27FC236}">
                <a16:creationId xmlns:a16="http://schemas.microsoft.com/office/drawing/2014/main" id="{2308CCE0-739C-EC5E-13FE-AF5EB9DDB29D}"/>
              </a:ext>
            </a:extLst>
          </p:cNvPr>
          <p:cNvSpPr>
            <a:spLocks noGrp="1"/>
          </p:cNvSpPr>
          <p:nvPr>
            <p:ph type="title"/>
          </p:nvPr>
        </p:nvSpPr>
        <p:spPr/>
        <p:txBody>
          <a:bodyPr/>
          <a:lstStyle/>
          <a:p>
            <a:r>
              <a:rPr lang="en-US">
                <a:latin typeface="Open Sans Light"/>
                <a:ea typeface="Open Sans Light"/>
                <a:cs typeface="Open Sans Light"/>
              </a:rPr>
              <a:t>Problems in Special Education</a:t>
            </a:r>
            <a:endParaRPr lang="en-US"/>
          </a:p>
        </p:txBody>
      </p:sp>
    </p:spTree>
    <p:extLst>
      <p:ext uri="{BB962C8B-B14F-4D97-AF65-F5344CB8AC3E}">
        <p14:creationId xmlns:p14="http://schemas.microsoft.com/office/powerpoint/2010/main" val="1567564999"/>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5DB45-D7E2-49A7-3D09-85D80D2A7D9A}"/>
              </a:ext>
            </a:extLst>
          </p:cNvPr>
          <p:cNvSpPr>
            <a:spLocks noGrp="1"/>
          </p:cNvSpPr>
          <p:nvPr>
            <p:ph type="title"/>
          </p:nvPr>
        </p:nvSpPr>
        <p:spPr/>
        <p:txBody>
          <a:bodyPr/>
          <a:lstStyle/>
          <a:p>
            <a:r>
              <a:rPr lang="en-US">
                <a:latin typeface="Open Sans Light"/>
                <a:ea typeface="Open Sans Light"/>
                <a:cs typeface="Open Sans Light"/>
              </a:rPr>
              <a:t>Our Special Education Solutions</a:t>
            </a:r>
            <a:endParaRPr lang="en-US"/>
          </a:p>
        </p:txBody>
      </p:sp>
      <p:pic>
        <p:nvPicPr>
          <p:cNvPr id="6" name="Picture 6" descr="Diagram&#10;&#10;Description automatically generated">
            <a:extLst>
              <a:ext uri="{FF2B5EF4-FFF2-40B4-BE49-F238E27FC236}">
                <a16:creationId xmlns:a16="http://schemas.microsoft.com/office/drawing/2014/main" id="{6E1BF5D7-3267-C816-15A0-C4B572B818AF}"/>
              </a:ext>
            </a:extLst>
          </p:cNvPr>
          <p:cNvPicPr>
            <a:picLocks noChangeAspect="1"/>
          </p:cNvPicPr>
          <p:nvPr/>
        </p:nvPicPr>
        <p:blipFill>
          <a:blip r:embed="rId3"/>
          <a:stretch>
            <a:fillRect/>
          </a:stretch>
        </p:blipFill>
        <p:spPr>
          <a:xfrm>
            <a:off x="5963358" y="1380145"/>
            <a:ext cx="5142066" cy="4505839"/>
          </a:xfrm>
          <a:prstGeom prst="rect">
            <a:avLst/>
          </a:prstGeom>
        </p:spPr>
      </p:pic>
      <p:pic>
        <p:nvPicPr>
          <p:cNvPr id="8" name="Picture 7" descr="Diagram&#10;&#10;Description automatically generated">
            <a:extLst>
              <a:ext uri="{FF2B5EF4-FFF2-40B4-BE49-F238E27FC236}">
                <a16:creationId xmlns:a16="http://schemas.microsoft.com/office/drawing/2014/main" id="{1A20444B-0EDC-334A-A4E3-F4DF2365FA95}"/>
              </a:ext>
            </a:extLst>
          </p:cNvPr>
          <p:cNvPicPr>
            <a:picLocks noChangeAspect="1"/>
          </p:cNvPicPr>
          <p:nvPr/>
        </p:nvPicPr>
        <p:blipFill>
          <a:blip r:embed="rId4"/>
          <a:stretch>
            <a:fillRect/>
          </a:stretch>
        </p:blipFill>
        <p:spPr>
          <a:xfrm>
            <a:off x="1086576" y="1132900"/>
            <a:ext cx="4876782" cy="4592200"/>
          </a:xfrm>
          <a:prstGeom prst="rect">
            <a:avLst/>
          </a:prstGeom>
        </p:spPr>
      </p:pic>
    </p:spTree>
    <p:extLst>
      <p:ext uri="{BB962C8B-B14F-4D97-AF65-F5344CB8AC3E}">
        <p14:creationId xmlns:p14="http://schemas.microsoft.com/office/powerpoint/2010/main" val="3349217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57F8-211E-37D1-5B18-D458FD2AE13A}"/>
              </a:ext>
            </a:extLst>
          </p:cNvPr>
          <p:cNvSpPr>
            <a:spLocks noGrp="1"/>
          </p:cNvSpPr>
          <p:nvPr>
            <p:ph type="title"/>
          </p:nvPr>
        </p:nvSpPr>
        <p:spPr/>
        <p:txBody>
          <a:bodyPr/>
          <a:lstStyle/>
          <a:p>
            <a:r>
              <a:rPr lang="en-US"/>
              <a:t>Why Vizzle?</a:t>
            </a:r>
          </a:p>
        </p:txBody>
      </p:sp>
      <p:pic>
        <p:nvPicPr>
          <p:cNvPr id="13" name="Picture 12" descr="A picture containing text, person, picture frame&#10;&#10;Description automatically generated">
            <a:extLst>
              <a:ext uri="{FF2B5EF4-FFF2-40B4-BE49-F238E27FC236}">
                <a16:creationId xmlns:a16="http://schemas.microsoft.com/office/drawing/2014/main" id="{F0E38906-E579-47D4-B83B-D7BB7BB57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340" y="1184035"/>
            <a:ext cx="3558903" cy="2906033"/>
          </a:xfrm>
          <a:prstGeom prst="rect">
            <a:avLst/>
          </a:prstGeom>
        </p:spPr>
      </p:pic>
      <p:sp>
        <p:nvSpPr>
          <p:cNvPr id="3" name="TextBox 2">
            <a:extLst>
              <a:ext uri="{FF2B5EF4-FFF2-40B4-BE49-F238E27FC236}">
                <a16:creationId xmlns:a16="http://schemas.microsoft.com/office/drawing/2014/main" id="{1AE4BBC2-6DF5-FD01-8447-50269A42F3D5}"/>
              </a:ext>
            </a:extLst>
          </p:cNvPr>
          <p:cNvSpPr txBox="1"/>
          <p:nvPr/>
        </p:nvSpPr>
        <p:spPr>
          <a:xfrm>
            <a:off x="261801" y="1897689"/>
            <a:ext cx="976699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ü"/>
            </a:pPr>
            <a:r>
              <a:rPr lang="en-US" sz="3600">
                <a:latin typeface="Open Sans"/>
                <a:ea typeface="Calibri"/>
                <a:cs typeface="Calibri"/>
              </a:rPr>
              <a:t>Multi-tiered supports</a:t>
            </a:r>
            <a:endParaRPr lang="en-US" sz="3600">
              <a:latin typeface="Open Sans"/>
              <a:ea typeface="Open Sans"/>
              <a:cs typeface="Open Sans"/>
            </a:endParaRPr>
          </a:p>
          <a:p>
            <a:pPr marL="457200" indent="-457200">
              <a:buFont typeface="Wingdings"/>
              <a:buChar char="ü"/>
            </a:pPr>
            <a:r>
              <a:rPr lang="en-US" sz="3600">
                <a:latin typeface="Open Sans"/>
                <a:ea typeface="Calibri"/>
                <a:cs typeface="Calibri"/>
              </a:rPr>
              <a:t>Interactive, online activities</a:t>
            </a:r>
          </a:p>
          <a:p>
            <a:pPr marL="457200" indent="-457200">
              <a:buFont typeface="Wingdings"/>
              <a:buChar char="ü"/>
            </a:pPr>
            <a:r>
              <a:rPr lang="en-US" sz="3600">
                <a:latin typeface="Open Sans"/>
                <a:ea typeface="Calibri"/>
                <a:cs typeface="Calibri"/>
              </a:rPr>
              <a:t>Accessibility options</a:t>
            </a:r>
          </a:p>
          <a:p>
            <a:pPr marL="457200" indent="-457200">
              <a:buFont typeface="Wingdings"/>
              <a:buChar char="ü"/>
            </a:pPr>
            <a:r>
              <a:rPr lang="en-US" sz="3600">
                <a:latin typeface="Open Sans"/>
                <a:ea typeface="Calibri"/>
                <a:cs typeface="Calibri"/>
              </a:rPr>
              <a:t>Progress monitoring and reporting</a:t>
            </a:r>
          </a:p>
          <a:p>
            <a:pPr marL="571500" indent="-571500">
              <a:buFont typeface="Wingdings"/>
              <a:buChar char="ü"/>
            </a:pPr>
            <a:r>
              <a:rPr lang="en-US" sz="3600">
                <a:latin typeface="Open Sans"/>
                <a:ea typeface="Calibri"/>
                <a:cs typeface="Calibri"/>
              </a:rPr>
              <a:t>Easily support IEP goals through ESY and Summer extension activities</a:t>
            </a:r>
          </a:p>
          <a:p>
            <a:endParaRPr lang="en-US" sz="2400">
              <a:latin typeface="Open Sans"/>
              <a:ea typeface="Calibri"/>
              <a:cs typeface="Calibri"/>
            </a:endParaRPr>
          </a:p>
          <a:p>
            <a:endParaRPr lang="en-US" sz="2400">
              <a:ea typeface="Calibri"/>
              <a:cs typeface="Calibri"/>
            </a:endParaRPr>
          </a:p>
        </p:txBody>
      </p:sp>
    </p:spTree>
    <p:extLst>
      <p:ext uri="{BB962C8B-B14F-4D97-AF65-F5344CB8AC3E}">
        <p14:creationId xmlns:p14="http://schemas.microsoft.com/office/powerpoint/2010/main" val="1285155859"/>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36BB3-0C0F-C93F-D960-BBC98C3BBEDC}"/>
              </a:ext>
            </a:extLst>
          </p:cNvPr>
          <p:cNvSpPr>
            <a:spLocks noGrp="1"/>
          </p:cNvSpPr>
          <p:nvPr>
            <p:ph type="title"/>
          </p:nvPr>
        </p:nvSpPr>
        <p:spPr/>
        <p:txBody>
          <a:bodyPr/>
          <a:lstStyle/>
          <a:p>
            <a:r>
              <a:rPr lang="en-US"/>
              <a:t>Who Vizzle Serves</a:t>
            </a:r>
          </a:p>
        </p:txBody>
      </p:sp>
      <p:sp>
        <p:nvSpPr>
          <p:cNvPr id="35" name="Google Shape;67;p14">
            <a:extLst>
              <a:ext uri="{FF2B5EF4-FFF2-40B4-BE49-F238E27FC236}">
                <a16:creationId xmlns:a16="http://schemas.microsoft.com/office/drawing/2014/main" id="{22F2AA90-B82B-4E08-881A-2018CD204039}"/>
              </a:ext>
            </a:extLst>
          </p:cNvPr>
          <p:cNvSpPr txBox="1"/>
          <p:nvPr/>
        </p:nvSpPr>
        <p:spPr>
          <a:xfrm>
            <a:off x="5097978" y="5278674"/>
            <a:ext cx="4942134" cy="947925"/>
          </a:xfrm>
          <a:prstGeom prst="rect">
            <a:avLst/>
          </a:prstGeom>
          <a:noFill/>
          <a:ln>
            <a:solidFill>
              <a:srgbClr val="FF6600"/>
            </a:solid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Open Sans" pitchFamily="2" charset="0"/>
                <a:ea typeface="Open Sans" pitchFamily="2" charset="0"/>
                <a:cs typeface="Open Sans" pitchFamily="2" charset="0"/>
              </a:rPr>
              <a:t>Tier 1</a:t>
            </a:r>
            <a:endParaRPr b="1">
              <a:latin typeface="Open Sans" pitchFamily="2" charset="0"/>
              <a:ea typeface="Open Sans" pitchFamily="2" charset="0"/>
              <a:cs typeface="Open Sans" pitchFamily="2" charset="0"/>
            </a:endParaRPr>
          </a:p>
          <a:p>
            <a:pPr marL="0" lvl="0" indent="0" algn="l" rtl="0">
              <a:spcBef>
                <a:spcPts val="0"/>
              </a:spcBef>
              <a:spcAft>
                <a:spcPts val="0"/>
              </a:spcAft>
              <a:buNone/>
            </a:pPr>
            <a:r>
              <a:rPr lang="en" sz="1600" b="1">
                <a:latin typeface="Open Sans" pitchFamily="2" charset="0"/>
                <a:ea typeface="Open Sans" pitchFamily="2" charset="0"/>
                <a:cs typeface="Open Sans" pitchFamily="2" charset="0"/>
              </a:rPr>
              <a:t>80%: Universal support and screening for all students</a:t>
            </a:r>
            <a:endParaRPr sz="1600" b="1">
              <a:latin typeface="Open Sans" pitchFamily="2" charset="0"/>
              <a:ea typeface="Open Sans" pitchFamily="2" charset="0"/>
              <a:cs typeface="Open Sans" pitchFamily="2" charset="0"/>
            </a:endParaRPr>
          </a:p>
        </p:txBody>
      </p:sp>
      <p:grpSp>
        <p:nvGrpSpPr>
          <p:cNvPr id="16" name="Google Shape;80;p14">
            <a:extLst>
              <a:ext uri="{FF2B5EF4-FFF2-40B4-BE49-F238E27FC236}">
                <a16:creationId xmlns:a16="http://schemas.microsoft.com/office/drawing/2014/main" id="{9EFF83DA-F49B-4668-99A2-F1CE664191DC}"/>
              </a:ext>
            </a:extLst>
          </p:cNvPr>
          <p:cNvGrpSpPr/>
          <p:nvPr/>
        </p:nvGrpSpPr>
        <p:grpSpPr>
          <a:xfrm>
            <a:off x="973107" y="2400398"/>
            <a:ext cx="4124871" cy="3689691"/>
            <a:chOff x="2991269" y="1153325"/>
            <a:chExt cx="3514811" cy="3252003"/>
          </a:xfrm>
        </p:grpSpPr>
        <p:sp>
          <p:nvSpPr>
            <p:cNvPr id="18" name="Google Shape;81;p14">
              <a:extLst>
                <a:ext uri="{FF2B5EF4-FFF2-40B4-BE49-F238E27FC236}">
                  <a16:creationId xmlns:a16="http://schemas.microsoft.com/office/drawing/2014/main" id="{20FBA844-72B6-43ED-AB53-2E3409B0F9B4}"/>
                </a:ext>
              </a:extLst>
            </p:cNvPr>
            <p:cNvSpPr/>
            <p:nvPr/>
          </p:nvSpPr>
          <p:spPr>
            <a:xfrm>
              <a:off x="3477586" y="2585458"/>
              <a:ext cx="2541910" cy="950456"/>
            </a:xfrm>
            <a:custGeom>
              <a:avLst/>
              <a:gdLst/>
              <a:ahLst/>
              <a:cxnLst/>
              <a:rect l="l" t="t" r="r" b="b"/>
              <a:pathLst>
                <a:path w="126826" h="43529" extrusionOk="0">
                  <a:moveTo>
                    <a:pt x="0" y="20002"/>
                  </a:moveTo>
                  <a:lnTo>
                    <a:pt x="63389" y="43529"/>
                  </a:lnTo>
                  <a:lnTo>
                    <a:pt x="126826" y="19907"/>
                  </a:lnTo>
                  <a:lnTo>
                    <a:pt x="63580" y="0"/>
                  </a:lnTo>
                  <a:close/>
                </a:path>
              </a:pathLst>
            </a:custGeom>
            <a:solidFill>
              <a:srgbClr val="D9D9D9"/>
            </a:solidFill>
            <a:ln>
              <a:solidFill>
                <a:srgbClr val="FF6600"/>
              </a:solidFill>
            </a:ln>
          </p:spPr>
        </p:sp>
        <p:sp>
          <p:nvSpPr>
            <p:cNvPr id="19" name="Google Shape;82;p14">
              <a:extLst>
                <a:ext uri="{FF2B5EF4-FFF2-40B4-BE49-F238E27FC236}">
                  <a16:creationId xmlns:a16="http://schemas.microsoft.com/office/drawing/2014/main" id="{43F4B2B5-537E-4752-A658-399981C7B18D}"/>
                </a:ext>
              </a:extLst>
            </p:cNvPr>
            <p:cNvSpPr/>
            <p:nvPr/>
          </p:nvSpPr>
          <p:spPr>
            <a:xfrm>
              <a:off x="2991269"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0944A1"/>
            </a:solidFill>
            <a:ln>
              <a:solidFill>
                <a:srgbClr val="FF6600"/>
              </a:solidFill>
            </a:ln>
          </p:spPr>
        </p:sp>
        <p:sp>
          <p:nvSpPr>
            <p:cNvPr id="20" name="Google Shape;83;p14">
              <a:extLst>
                <a:ext uri="{FF2B5EF4-FFF2-40B4-BE49-F238E27FC236}">
                  <a16:creationId xmlns:a16="http://schemas.microsoft.com/office/drawing/2014/main" id="{42BC3C43-0E6F-4A44-8309-9EFCDE320D5B}"/>
                </a:ext>
              </a:extLst>
            </p:cNvPr>
            <p:cNvSpPr/>
            <p:nvPr/>
          </p:nvSpPr>
          <p:spPr>
            <a:xfrm flipH="1">
              <a:off x="4747852" y="3020977"/>
              <a:ext cx="1758228" cy="1384350"/>
            </a:xfrm>
            <a:custGeom>
              <a:avLst/>
              <a:gdLst/>
              <a:ahLst/>
              <a:cxnLst/>
              <a:rect l="l" t="t" r="r" b="b"/>
              <a:pathLst>
                <a:path w="87725" h="63817" extrusionOk="0">
                  <a:moveTo>
                    <a:pt x="24288" y="0"/>
                  </a:moveTo>
                  <a:lnTo>
                    <a:pt x="0" y="29908"/>
                  </a:lnTo>
                  <a:lnTo>
                    <a:pt x="87725" y="63817"/>
                  </a:lnTo>
                  <a:lnTo>
                    <a:pt x="87725" y="42291"/>
                  </a:lnTo>
                  <a:lnTo>
                    <a:pt x="87725" y="23526"/>
                  </a:lnTo>
                  <a:close/>
                </a:path>
              </a:pathLst>
            </a:custGeom>
            <a:solidFill>
              <a:srgbClr val="307BF3"/>
            </a:solidFill>
            <a:ln>
              <a:solidFill>
                <a:srgbClr val="FF6600"/>
              </a:solidFill>
            </a:ln>
          </p:spPr>
        </p:sp>
        <p:sp>
          <p:nvSpPr>
            <p:cNvPr id="21" name="Google Shape;84;p14">
              <a:extLst>
                <a:ext uri="{FF2B5EF4-FFF2-40B4-BE49-F238E27FC236}">
                  <a16:creationId xmlns:a16="http://schemas.microsoft.com/office/drawing/2014/main" id="{BC8BF28F-6E95-4728-9212-002A163A6EC4}"/>
                </a:ext>
              </a:extLst>
            </p:cNvPr>
            <p:cNvSpPr/>
            <p:nvPr/>
          </p:nvSpPr>
          <p:spPr>
            <a:xfrm>
              <a:off x="3969199" y="2001324"/>
              <a:ext cx="1565850" cy="585863"/>
            </a:xfrm>
            <a:custGeom>
              <a:avLst/>
              <a:gdLst/>
              <a:ahLst/>
              <a:cxnLst/>
              <a:rect l="l" t="t" r="r" b="b"/>
              <a:pathLst>
                <a:path w="24053" h="8150" extrusionOk="0">
                  <a:moveTo>
                    <a:pt x="0" y="3827"/>
                  </a:moveTo>
                  <a:lnTo>
                    <a:pt x="11976" y="8150"/>
                  </a:lnTo>
                  <a:lnTo>
                    <a:pt x="24053" y="3827"/>
                  </a:lnTo>
                  <a:lnTo>
                    <a:pt x="12126" y="0"/>
                  </a:lnTo>
                  <a:close/>
                </a:path>
              </a:pathLst>
            </a:custGeom>
            <a:solidFill>
              <a:srgbClr val="D9D9D9"/>
            </a:solidFill>
            <a:ln>
              <a:solidFill>
                <a:srgbClr val="FF6600"/>
              </a:solidFill>
            </a:ln>
          </p:spPr>
        </p:sp>
        <p:sp>
          <p:nvSpPr>
            <p:cNvPr id="22" name="Google Shape;85;p14">
              <a:extLst>
                <a:ext uri="{FF2B5EF4-FFF2-40B4-BE49-F238E27FC236}">
                  <a16:creationId xmlns:a16="http://schemas.microsoft.com/office/drawing/2014/main" id="{E10E71B5-6B3C-4A40-95F7-285D373F62C4}"/>
                </a:ext>
              </a:extLst>
            </p:cNvPr>
            <p:cNvSpPr/>
            <p:nvPr/>
          </p:nvSpPr>
          <p:spPr>
            <a:xfrm>
              <a:off x="356325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0944A1"/>
            </a:solidFill>
            <a:ln>
              <a:solidFill>
                <a:srgbClr val="FF6600"/>
              </a:solidFill>
            </a:ln>
          </p:spPr>
        </p:sp>
        <p:sp>
          <p:nvSpPr>
            <p:cNvPr id="23" name="Google Shape;86;p14">
              <a:extLst>
                <a:ext uri="{FF2B5EF4-FFF2-40B4-BE49-F238E27FC236}">
                  <a16:creationId xmlns:a16="http://schemas.microsoft.com/office/drawing/2014/main" id="{5DF3369F-EA48-4D95-9638-78E7B0E9E18F}"/>
                </a:ext>
              </a:extLst>
            </p:cNvPr>
            <p:cNvSpPr/>
            <p:nvPr/>
          </p:nvSpPr>
          <p:spPr>
            <a:xfrm flipH="1">
              <a:off x="4749365" y="2275837"/>
              <a:ext cx="1189300" cy="1015326"/>
            </a:xfrm>
            <a:custGeom>
              <a:avLst/>
              <a:gdLst/>
              <a:ahLst/>
              <a:cxnLst/>
              <a:rect l="l" t="t" r="r" b="b"/>
              <a:pathLst>
                <a:path w="18238" h="14114" extrusionOk="0">
                  <a:moveTo>
                    <a:pt x="6262" y="0"/>
                  </a:moveTo>
                  <a:lnTo>
                    <a:pt x="18238" y="4324"/>
                  </a:lnTo>
                  <a:lnTo>
                    <a:pt x="18238" y="14114"/>
                  </a:lnTo>
                  <a:lnTo>
                    <a:pt x="0" y="7554"/>
                  </a:lnTo>
                  <a:close/>
                </a:path>
              </a:pathLst>
            </a:custGeom>
            <a:solidFill>
              <a:srgbClr val="0D5DDF"/>
            </a:solidFill>
            <a:ln>
              <a:solidFill>
                <a:srgbClr val="FF6600"/>
              </a:solidFill>
            </a:ln>
          </p:spPr>
        </p:sp>
        <p:sp>
          <p:nvSpPr>
            <p:cNvPr id="24" name="Google Shape;87;p14">
              <a:extLst>
                <a:ext uri="{FF2B5EF4-FFF2-40B4-BE49-F238E27FC236}">
                  <a16:creationId xmlns:a16="http://schemas.microsoft.com/office/drawing/2014/main" id="{B722DD71-BCFE-463D-A854-E9ABB2E64F6C}"/>
                </a:ext>
              </a:extLst>
            </p:cNvPr>
            <p:cNvSpPr/>
            <p:nvPr/>
          </p:nvSpPr>
          <p:spPr>
            <a:xfrm>
              <a:off x="4059061"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0944A1"/>
            </a:solidFill>
            <a:ln>
              <a:solidFill>
                <a:srgbClr val="FF6600"/>
              </a:solidFill>
            </a:ln>
          </p:spPr>
        </p:sp>
        <p:sp>
          <p:nvSpPr>
            <p:cNvPr id="25" name="Google Shape;88;p14">
              <a:extLst>
                <a:ext uri="{FF2B5EF4-FFF2-40B4-BE49-F238E27FC236}">
                  <a16:creationId xmlns:a16="http://schemas.microsoft.com/office/drawing/2014/main" id="{BE61DDBE-6F4F-4875-AC4E-A46B75D210F1}"/>
                </a:ext>
              </a:extLst>
            </p:cNvPr>
            <p:cNvSpPr/>
            <p:nvPr/>
          </p:nvSpPr>
          <p:spPr>
            <a:xfrm flipH="1">
              <a:off x="4749350" y="1153325"/>
              <a:ext cx="693508" cy="1201140"/>
            </a:xfrm>
            <a:custGeom>
              <a:avLst/>
              <a:gdLst/>
              <a:ahLst/>
              <a:cxnLst/>
              <a:rect l="l" t="t" r="r" b="b"/>
              <a:pathLst>
                <a:path w="10635" h="16697" extrusionOk="0">
                  <a:moveTo>
                    <a:pt x="10635" y="0"/>
                  </a:moveTo>
                  <a:lnTo>
                    <a:pt x="0" y="12722"/>
                  </a:lnTo>
                  <a:lnTo>
                    <a:pt x="10635" y="16697"/>
                  </a:lnTo>
                  <a:close/>
                </a:path>
              </a:pathLst>
            </a:custGeom>
            <a:solidFill>
              <a:srgbClr val="0C58D3"/>
            </a:solidFill>
            <a:ln>
              <a:solidFill>
                <a:srgbClr val="FF6600"/>
              </a:solidFill>
            </a:ln>
          </p:spPr>
        </p:sp>
      </p:grpSp>
      <p:sp>
        <p:nvSpPr>
          <p:cNvPr id="13" name="Google Shape;67;p14">
            <a:extLst>
              <a:ext uri="{FF2B5EF4-FFF2-40B4-BE49-F238E27FC236}">
                <a16:creationId xmlns:a16="http://schemas.microsoft.com/office/drawing/2014/main" id="{496287C4-C850-C54D-1883-6806ED90000C}"/>
              </a:ext>
            </a:extLst>
          </p:cNvPr>
          <p:cNvSpPr txBox="1"/>
          <p:nvPr/>
        </p:nvSpPr>
        <p:spPr>
          <a:xfrm>
            <a:off x="3056328" y="1328565"/>
            <a:ext cx="3473117" cy="1087489"/>
          </a:xfrm>
          <a:prstGeom prst="rect">
            <a:avLst/>
          </a:prstGeom>
          <a:noFill/>
          <a:ln>
            <a:solidFill>
              <a:srgbClr val="FF6600"/>
            </a:solidFill>
          </a:ln>
        </p:spPr>
        <p:txBody>
          <a:bodyPr spcFirstLastPara="1" wrap="square" lIns="91425" tIns="91425" rIns="91425" bIns="91425" anchor="ctr" anchorCtr="0">
            <a:noAutofit/>
          </a:bodyPr>
          <a:lstStyle/>
          <a:p>
            <a:r>
              <a:rPr lang="en" b="1">
                <a:latin typeface="Open Sans"/>
                <a:ea typeface="Open Sans"/>
                <a:cs typeface="Open Sans"/>
              </a:rPr>
              <a:t>Tier 3</a:t>
            </a:r>
            <a:endParaRPr lang="en-US" b="1">
              <a:latin typeface="Open Sans"/>
              <a:ea typeface="Open Sans"/>
              <a:cs typeface="Open Sans"/>
            </a:endParaRPr>
          </a:p>
          <a:p>
            <a:r>
              <a:rPr lang="en-US" b="1">
                <a:ea typeface="+mn-lt"/>
                <a:cs typeface="+mn-lt"/>
              </a:rPr>
              <a:t>Supports for students with the most intensive needs (1% - 5%)</a:t>
            </a:r>
            <a:endParaRPr/>
          </a:p>
        </p:txBody>
      </p:sp>
      <p:sp>
        <p:nvSpPr>
          <p:cNvPr id="38" name="Google Shape;67;p14">
            <a:extLst>
              <a:ext uri="{FF2B5EF4-FFF2-40B4-BE49-F238E27FC236}">
                <a16:creationId xmlns:a16="http://schemas.microsoft.com/office/drawing/2014/main" id="{F429423E-93BD-32D6-032F-B36C0CB48B2C}"/>
              </a:ext>
            </a:extLst>
          </p:cNvPr>
          <p:cNvSpPr txBox="1"/>
          <p:nvPr/>
        </p:nvSpPr>
        <p:spPr>
          <a:xfrm>
            <a:off x="4432078" y="3302053"/>
            <a:ext cx="3909710" cy="947925"/>
          </a:xfrm>
          <a:prstGeom prst="rect">
            <a:avLst/>
          </a:prstGeom>
          <a:noFill/>
          <a:ln>
            <a:solidFill>
              <a:srgbClr val="FF6600"/>
            </a:solid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Open Sans" pitchFamily="2" charset="0"/>
                <a:ea typeface="Open Sans" pitchFamily="2" charset="0"/>
                <a:cs typeface="Open Sans" pitchFamily="2" charset="0"/>
              </a:rPr>
              <a:t>Tier 2</a:t>
            </a:r>
            <a:endParaRPr b="1">
              <a:latin typeface="Open Sans" pitchFamily="2" charset="0"/>
              <a:ea typeface="Open Sans" pitchFamily="2" charset="0"/>
              <a:cs typeface="Open Sans" pitchFamily="2" charset="0"/>
            </a:endParaRPr>
          </a:p>
          <a:p>
            <a:pPr marL="0" lvl="0" indent="0" algn="l" rtl="0">
              <a:spcBef>
                <a:spcPts val="0"/>
              </a:spcBef>
              <a:spcAft>
                <a:spcPts val="0"/>
              </a:spcAft>
              <a:buNone/>
            </a:pPr>
            <a:r>
              <a:rPr lang="en-US" sz="1600" b="1">
                <a:latin typeface="Open Sans" pitchFamily="2" charset="0"/>
                <a:ea typeface="Open Sans" pitchFamily="2" charset="0"/>
                <a:cs typeface="Open Sans" pitchFamily="2" charset="0"/>
              </a:rPr>
              <a:t>5%-15%: Targeted Support for students on IEPs</a:t>
            </a:r>
            <a:endParaRPr sz="1600" b="1">
              <a:latin typeface="Open Sans" pitchFamily="2" charset="0"/>
              <a:ea typeface="Open Sans" pitchFamily="2" charset="0"/>
              <a:cs typeface="Open Sans" pitchFamily="2" charset="0"/>
            </a:endParaRPr>
          </a:p>
        </p:txBody>
      </p:sp>
      <p:pic>
        <p:nvPicPr>
          <p:cNvPr id="6" name="Picture 6">
            <a:extLst>
              <a:ext uri="{FF2B5EF4-FFF2-40B4-BE49-F238E27FC236}">
                <a16:creationId xmlns:a16="http://schemas.microsoft.com/office/drawing/2014/main" id="{48FCDA76-F28F-35CF-32A6-EA5D3CA8F7C8}"/>
              </a:ext>
            </a:extLst>
          </p:cNvPr>
          <p:cNvPicPr>
            <a:picLocks noChangeAspect="1"/>
          </p:cNvPicPr>
          <p:nvPr/>
        </p:nvPicPr>
        <p:blipFill>
          <a:blip r:embed="rId3"/>
          <a:stretch>
            <a:fillRect/>
          </a:stretch>
        </p:blipFill>
        <p:spPr>
          <a:xfrm>
            <a:off x="6569003" y="1105363"/>
            <a:ext cx="2449671" cy="1640354"/>
          </a:xfrm>
          <a:prstGeom prst="rect">
            <a:avLst/>
          </a:prstGeom>
          <a:ln>
            <a:solidFill>
              <a:schemeClr val="tx1"/>
            </a:solidFill>
          </a:ln>
        </p:spPr>
      </p:pic>
      <p:pic>
        <p:nvPicPr>
          <p:cNvPr id="7" name="Picture 8">
            <a:extLst>
              <a:ext uri="{FF2B5EF4-FFF2-40B4-BE49-F238E27FC236}">
                <a16:creationId xmlns:a16="http://schemas.microsoft.com/office/drawing/2014/main" id="{2C0337C7-DE40-FBB0-12E8-B9C8A0BB2FC3}"/>
              </a:ext>
            </a:extLst>
          </p:cNvPr>
          <p:cNvPicPr>
            <a:picLocks noChangeAspect="1"/>
          </p:cNvPicPr>
          <p:nvPr/>
        </p:nvPicPr>
        <p:blipFill>
          <a:blip r:embed="rId4"/>
          <a:stretch>
            <a:fillRect/>
          </a:stretch>
        </p:blipFill>
        <p:spPr>
          <a:xfrm>
            <a:off x="8341788" y="3018088"/>
            <a:ext cx="2318625" cy="1515854"/>
          </a:xfrm>
          <a:prstGeom prst="rect">
            <a:avLst/>
          </a:prstGeom>
          <a:ln>
            <a:solidFill>
              <a:schemeClr val="tx1"/>
            </a:solidFill>
          </a:ln>
        </p:spPr>
      </p:pic>
      <p:pic>
        <p:nvPicPr>
          <p:cNvPr id="8" name="Picture 6">
            <a:extLst>
              <a:ext uri="{FF2B5EF4-FFF2-40B4-BE49-F238E27FC236}">
                <a16:creationId xmlns:a16="http://schemas.microsoft.com/office/drawing/2014/main" id="{A25743DA-BFD0-6400-4FE2-D684F68405CD}"/>
              </a:ext>
            </a:extLst>
          </p:cNvPr>
          <p:cNvPicPr>
            <a:picLocks noChangeAspect="1"/>
          </p:cNvPicPr>
          <p:nvPr/>
        </p:nvPicPr>
        <p:blipFill>
          <a:blip r:embed="rId5"/>
          <a:stretch>
            <a:fillRect/>
          </a:stretch>
        </p:blipFill>
        <p:spPr>
          <a:xfrm>
            <a:off x="10040112" y="4956048"/>
            <a:ext cx="1983096" cy="1406617"/>
          </a:xfrm>
          <a:prstGeom prst="rect">
            <a:avLst/>
          </a:prstGeom>
          <a:ln>
            <a:solidFill>
              <a:schemeClr val="tx1"/>
            </a:solidFill>
          </a:ln>
        </p:spPr>
      </p:pic>
    </p:spTree>
    <p:extLst>
      <p:ext uri="{BB962C8B-B14F-4D97-AF65-F5344CB8AC3E}">
        <p14:creationId xmlns:p14="http://schemas.microsoft.com/office/powerpoint/2010/main" val="1563286168"/>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23620-FF2D-2665-CDEE-B3798985CAF7}"/>
              </a:ext>
            </a:extLst>
          </p:cNvPr>
          <p:cNvSpPr>
            <a:spLocks noGrp="1"/>
          </p:cNvSpPr>
          <p:nvPr>
            <p:ph type="title"/>
          </p:nvPr>
        </p:nvSpPr>
        <p:spPr/>
        <p:txBody>
          <a:bodyPr/>
          <a:lstStyle/>
          <a:p>
            <a:r>
              <a:rPr lang="en-US">
                <a:latin typeface="Open Sans Light"/>
                <a:ea typeface="Open Sans Light"/>
                <a:cs typeface="Open Sans Light"/>
              </a:rPr>
              <a:t>Instructional Settings</a:t>
            </a:r>
            <a:endParaRPr lang="en-US"/>
          </a:p>
        </p:txBody>
      </p:sp>
      <p:pic>
        <p:nvPicPr>
          <p:cNvPr id="1026" name="Picture 2">
            <a:extLst>
              <a:ext uri="{FF2B5EF4-FFF2-40B4-BE49-F238E27FC236}">
                <a16:creationId xmlns:a16="http://schemas.microsoft.com/office/drawing/2014/main" id="{C46CB71F-2128-434E-8A4D-69F5CFF0D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988" y="2909121"/>
            <a:ext cx="2522615" cy="17254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3C2A25C6-2B9E-45AB-BC61-3297C4C142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472" y="4433321"/>
            <a:ext cx="2319516" cy="154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a:extLst>
              <a:ext uri="{FF2B5EF4-FFF2-40B4-BE49-F238E27FC236}">
                <a16:creationId xmlns:a16="http://schemas.microsoft.com/office/drawing/2014/main" id="{7A5CA629-0B85-4BDC-B6D8-1C71A93A1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860" y="1332734"/>
            <a:ext cx="3038474" cy="1576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71A2028-D733-CAAB-3F2F-726D8F7DEA5B}"/>
              </a:ext>
            </a:extLst>
          </p:cNvPr>
          <p:cNvSpPr txBox="1"/>
          <p:nvPr/>
        </p:nvSpPr>
        <p:spPr>
          <a:xfrm>
            <a:off x="5522065" y="2154884"/>
            <a:ext cx="648075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200">
                <a:latin typeface="Open Sans"/>
                <a:ea typeface="Open Sans"/>
                <a:cs typeface="Calibri"/>
              </a:rPr>
              <a:t>Whole Class Instruction</a:t>
            </a:r>
            <a:endParaRPr lang="en-US" sz="3200">
              <a:latin typeface="Open Sans"/>
              <a:ea typeface="Calibri"/>
              <a:cs typeface="Calibri"/>
            </a:endParaRPr>
          </a:p>
          <a:p>
            <a:pPr marL="285750" indent="-285750">
              <a:buFont typeface="Arial"/>
              <a:buChar char="•"/>
            </a:pPr>
            <a:r>
              <a:rPr lang="en-US" sz="3200">
                <a:latin typeface="Open Sans"/>
                <a:ea typeface="Open Sans"/>
                <a:cs typeface="Calibri"/>
              </a:rPr>
              <a:t>Small Group Work</a:t>
            </a:r>
          </a:p>
          <a:p>
            <a:pPr marL="285750" indent="-285750">
              <a:buFont typeface="Arial"/>
              <a:buChar char="•"/>
            </a:pPr>
            <a:r>
              <a:rPr lang="en-US" sz="3200">
                <a:latin typeface="Open Sans"/>
                <a:ea typeface="Open Sans"/>
                <a:cs typeface="Calibri"/>
              </a:rPr>
              <a:t>1 on 1 Teaching</a:t>
            </a:r>
          </a:p>
          <a:p>
            <a:pPr marL="285750" indent="-285750">
              <a:buFont typeface="Arial"/>
              <a:buChar char="•"/>
            </a:pPr>
            <a:r>
              <a:rPr lang="en-US" sz="3200">
                <a:latin typeface="Open Sans"/>
                <a:ea typeface="Open Sans"/>
                <a:cs typeface="Calibri"/>
              </a:rPr>
              <a:t>Independent Work/Homework</a:t>
            </a:r>
          </a:p>
          <a:p>
            <a:pPr marL="285750" indent="-285750">
              <a:buFont typeface="Arial"/>
              <a:buChar char="•"/>
            </a:pPr>
            <a:r>
              <a:rPr lang="en-US" sz="3200">
                <a:latin typeface="Open Sans"/>
                <a:ea typeface="Open Sans"/>
                <a:cs typeface="Calibri"/>
              </a:rPr>
              <a:t>Assessment</a:t>
            </a:r>
          </a:p>
        </p:txBody>
      </p:sp>
    </p:spTree>
    <p:extLst>
      <p:ext uri="{BB962C8B-B14F-4D97-AF65-F5344CB8AC3E}">
        <p14:creationId xmlns:p14="http://schemas.microsoft.com/office/powerpoint/2010/main" val="1117722611"/>
      </p:ext>
    </p:extLst>
  </p:cSld>
  <p:clrMapOvr>
    <a:masterClrMapping/>
  </p:clrMapOvr>
  <mc:AlternateContent xmlns:mc="http://schemas.openxmlformats.org/markup-compatibility/2006" xmlns:p14="http://schemas.microsoft.com/office/powerpoint/2010/main">
    <mc:Choice Requires="p14">
      <p:transition spd="slow" p14:dur="1500">
        <p:push/>
      </p:transition>
    </mc:Choice>
    <mc:Fallback xmlns="">
      <p:transition spd="slow">
        <p:push/>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20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Special Education</vt:lpstr>
      <vt:lpstr>Individuals &amp; IEP Focused </vt:lpstr>
      <vt:lpstr>We Support the Entire IEP Team</vt:lpstr>
      <vt:lpstr>Problems in Special Education</vt:lpstr>
      <vt:lpstr>Our Special Education Solutions</vt:lpstr>
      <vt:lpstr>Why Vizzle?</vt:lpstr>
      <vt:lpstr>Who Vizzle Serves</vt:lpstr>
      <vt:lpstr>Instructional Settings</vt:lpstr>
      <vt:lpstr>Types of Content in Vizzle</vt:lpstr>
      <vt:lpstr>Assessments</vt:lpstr>
      <vt:lpstr>Leveled Activities to Assess, Instruct, &amp; Generalize</vt:lpstr>
      <vt:lpstr>Data Tracking &amp; Progress Monitoring</vt:lpstr>
      <vt:lpstr>Brand New Special Education Skills Suite (Fall 2023)</vt:lpstr>
      <vt:lpstr>Life Skills Suite</vt:lpstr>
      <vt:lpstr>Social Skills Suite</vt:lpstr>
      <vt:lpstr>Transition and Vocational Skills</vt:lpstr>
      <vt:lpstr>Transition and Vocational Skills Sample</vt:lpstr>
      <vt:lpstr>Printable Hands-On Extension Activities</vt:lpstr>
      <vt:lpstr>Try Vizzle 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Roz Prescott MA, BCBA</dc:creator>
  <cp:revision>2</cp:revision>
  <dcterms:created xsi:type="dcterms:W3CDTF">2021-02-17T15:13:50Z</dcterms:created>
  <dcterms:modified xsi:type="dcterms:W3CDTF">2023-03-30T18:23:02Z</dcterms:modified>
</cp:coreProperties>
</file>